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8BC393-56B7-46B2-8FE6-8B436D084769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CC9BCB28-9427-4AF8-AC95-BE2903974710}">
      <dgm:prSet phldrT="[Text]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dirty="0"/>
            <a:t>ตั้งกรรมการ</a:t>
          </a:r>
        </a:p>
      </dgm:t>
    </dgm:pt>
    <dgm:pt modelId="{DBD2EE93-5DB2-4A22-A3B9-8740BA263BB7}" type="parTrans" cxnId="{E7C900B1-B3B5-433F-B579-1A817A0EA57D}">
      <dgm:prSet/>
      <dgm:spPr/>
      <dgm:t>
        <a:bodyPr/>
        <a:lstStyle/>
        <a:p>
          <a:endParaRPr lang="th-TH"/>
        </a:p>
      </dgm:t>
    </dgm:pt>
    <dgm:pt modelId="{9A9E1EBF-11B9-4F2E-A011-C5523E9B65D8}" type="sibTrans" cxnId="{E7C900B1-B3B5-433F-B579-1A817A0EA57D}">
      <dgm:prSet/>
      <dgm:spPr/>
      <dgm:t>
        <a:bodyPr/>
        <a:lstStyle/>
        <a:p>
          <a:endParaRPr lang="th-TH"/>
        </a:p>
      </dgm:t>
    </dgm:pt>
    <dgm:pt modelId="{0C0FCC7C-9801-4A40-9217-52BD6ABBE22E}">
      <dgm:prSet phldrT="[Text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dirty="0"/>
            <a:t>กรรมการขับเคลื่อนงานวิจัย</a:t>
          </a:r>
        </a:p>
      </dgm:t>
    </dgm:pt>
    <dgm:pt modelId="{5FEF1F39-2F38-41A1-B455-37FDDC5EF27F}" type="parTrans" cxnId="{77242670-C170-4DBF-8F9E-3F787B84B6A0}">
      <dgm:prSet/>
      <dgm:spPr/>
      <dgm:t>
        <a:bodyPr/>
        <a:lstStyle/>
        <a:p>
          <a:endParaRPr lang="th-TH"/>
        </a:p>
      </dgm:t>
    </dgm:pt>
    <dgm:pt modelId="{C09A169A-0B10-43F1-98A4-15DD702A63FE}" type="sibTrans" cxnId="{77242670-C170-4DBF-8F9E-3F787B84B6A0}">
      <dgm:prSet/>
      <dgm:spPr/>
      <dgm:t>
        <a:bodyPr/>
        <a:lstStyle/>
        <a:p>
          <a:endParaRPr lang="th-TH"/>
        </a:p>
      </dgm:t>
    </dgm:pt>
    <dgm:pt modelId="{06943ABE-97A9-428A-8989-DF048F268C84}">
      <dgm:prSet phldrT="[Text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h-TH" dirty="0"/>
            <a:t>ประสานงานกับ สถาบันวิจัย</a:t>
          </a:r>
        </a:p>
      </dgm:t>
    </dgm:pt>
    <dgm:pt modelId="{A83229A7-A4D3-4632-BDC4-39B827EE0B99}" type="parTrans" cxnId="{3B47990D-5010-47F9-ADEA-F6DB15BCB55A}">
      <dgm:prSet/>
      <dgm:spPr/>
      <dgm:t>
        <a:bodyPr/>
        <a:lstStyle/>
        <a:p>
          <a:endParaRPr lang="th-TH"/>
        </a:p>
      </dgm:t>
    </dgm:pt>
    <dgm:pt modelId="{BE834E0F-D859-4054-A24F-5C7BBDCBAED3}" type="sibTrans" cxnId="{3B47990D-5010-47F9-ADEA-F6DB15BCB55A}">
      <dgm:prSet/>
      <dgm:spPr/>
      <dgm:t>
        <a:bodyPr/>
        <a:lstStyle/>
        <a:p>
          <a:endParaRPr lang="th-TH"/>
        </a:p>
      </dgm:t>
    </dgm:pt>
    <dgm:pt modelId="{347FCBAC-74AE-4847-9D19-037A84043344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h-TH" dirty="0"/>
            <a:t>พัฒนานักวิจัยกิจกรรมการวิจัย</a:t>
          </a:r>
        </a:p>
      </dgm:t>
    </dgm:pt>
    <dgm:pt modelId="{839ACDC6-5644-4E5F-B811-7CBEF651488B}" type="parTrans" cxnId="{03CDC662-A8FF-41A3-9925-A6218A3BBE85}">
      <dgm:prSet/>
      <dgm:spPr/>
      <dgm:t>
        <a:bodyPr/>
        <a:lstStyle/>
        <a:p>
          <a:endParaRPr lang="th-TH"/>
        </a:p>
      </dgm:t>
    </dgm:pt>
    <dgm:pt modelId="{042CF316-1E85-4A8C-B3A9-8A0551CDB4BC}" type="sibTrans" cxnId="{03CDC662-A8FF-41A3-9925-A6218A3BBE85}">
      <dgm:prSet/>
      <dgm:spPr/>
      <dgm:t>
        <a:bodyPr/>
        <a:lstStyle/>
        <a:p>
          <a:endParaRPr lang="th-TH"/>
        </a:p>
      </dgm:t>
    </dgm:pt>
    <dgm:pt modelId="{E01056C5-39AA-46BA-9E95-553771A12428}">
      <dgm:prSet phldrT="[Text]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dirty="0"/>
            <a:t>เสริมสร้างเครือข่ายการวิจัย</a:t>
          </a:r>
        </a:p>
      </dgm:t>
    </dgm:pt>
    <dgm:pt modelId="{3E6EB084-5603-4387-8CCE-CA83B0739937}" type="parTrans" cxnId="{D67E54AB-9B6E-41D1-A2EC-5C5473EDC168}">
      <dgm:prSet/>
      <dgm:spPr/>
      <dgm:t>
        <a:bodyPr/>
        <a:lstStyle/>
        <a:p>
          <a:endParaRPr lang="th-TH"/>
        </a:p>
      </dgm:t>
    </dgm:pt>
    <dgm:pt modelId="{EA6A7889-4D22-4BE9-8532-96D07BAEAAC1}" type="sibTrans" cxnId="{D67E54AB-9B6E-41D1-A2EC-5C5473EDC168}">
      <dgm:prSet/>
      <dgm:spPr/>
      <dgm:t>
        <a:bodyPr/>
        <a:lstStyle/>
        <a:p>
          <a:endParaRPr lang="th-TH"/>
        </a:p>
      </dgm:t>
    </dgm:pt>
    <dgm:pt modelId="{BE43A0BD-1734-4C4F-A685-147647132EC8}" type="pres">
      <dgm:prSet presAssocID="{748BC393-56B7-46B2-8FE6-8B436D084769}" presName="cycle" presStyleCnt="0">
        <dgm:presLayoutVars>
          <dgm:dir/>
          <dgm:resizeHandles val="exact"/>
        </dgm:presLayoutVars>
      </dgm:prSet>
      <dgm:spPr/>
    </dgm:pt>
    <dgm:pt modelId="{DA45A243-2115-437E-AEA3-549E1BCD54E6}" type="pres">
      <dgm:prSet presAssocID="{CC9BCB28-9427-4AF8-AC95-BE2903974710}" presName="node" presStyleLbl="node1" presStyleIdx="0" presStyleCnt="5">
        <dgm:presLayoutVars>
          <dgm:bulletEnabled val="1"/>
        </dgm:presLayoutVars>
      </dgm:prSet>
      <dgm:spPr/>
    </dgm:pt>
    <dgm:pt modelId="{912AFCD8-A1E6-4F74-B09E-B4A7EF1F8160}" type="pres">
      <dgm:prSet presAssocID="{CC9BCB28-9427-4AF8-AC95-BE2903974710}" presName="spNode" presStyleCnt="0"/>
      <dgm:spPr/>
    </dgm:pt>
    <dgm:pt modelId="{0C145CF3-9F3F-47E9-AA85-EDE6226DCFBC}" type="pres">
      <dgm:prSet presAssocID="{9A9E1EBF-11B9-4F2E-A011-C5523E9B65D8}" presName="sibTrans" presStyleLbl="sibTrans1D1" presStyleIdx="0" presStyleCnt="5"/>
      <dgm:spPr/>
    </dgm:pt>
    <dgm:pt modelId="{5AB3C2A7-5F40-4AC7-83C9-B9C3BCCCE0A6}" type="pres">
      <dgm:prSet presAssocID="{0C0FCC7C-9801-4A40-9217-52BD6ABBE22E}" presName="node" presStyleLbl="node1" presStyleIdx="1" presStyleCnt="5">
        <dgm:presLayoutVars>
          <dgm:bulletEnabled val="1"/>
        </dgm:presLayoutVars>
      </dgm:prSet>
      <dgm:spPr/>
    </dgm:pt>
    <dgm:pt modelId="{FF937480-7CA9-4AC2-AF84-15EE26851093}" type="pres">
      <dgm:prSet presAssocID="{0C0FCC7C-9801-4A40-9217-52BD6ABBE22E}" presName="spNode" presStyleCnt="0"/>
      <dgm:spPr/>
    </dgm:pt>
    <dgm:pt modelId="{89911E87-E543-4E37-922F-4ED7C7FEF83E}" type="pres">
      <dgm:prSet presAssocID="{C09A169A-0B10-43F1-98A4-15DD702A63FE}" presName="sibTrans" presStyleLbl="sibTrans1D1" presStyleIdx="1" presStyleCnt="5"/>
      <dgm:spPr/>
    </dgm:pt>
    <dgm:pt modelId="{07ECBF4F-C102-490F-8221-0A5BE2D9772E}" type="pres">
      <dgm:prSet presAssocID="{06943ABE-97A9-428A-8989-DF048F268C84}" presName="node" presStyleLbl="node1" presStyleIdx="2" presStyleCnt="5">
        <dgm:presLayoutVars>
          <dgm:bulletEnabled val="1"/>
        </dgm:presLayoutVars>
      </dgm:prSet>
      <dgm:spPr/>
    </dgm:pt>
    <dgm:pt modelId="{B6069BBA-CDB3-44F5-B30F-3097FAFDE199}" type="pres">
      <dgm:prSet presAssocID="{06943ABE-97A9-428A-8989-DF048F268C84}" presName="spNode" presStyleCnt="0"/>
      <dgm:spPr/>
    </dgm:pt>
    <dgm:pt modelId="{D912B8AA-53FD-42AE-ADDD-30D00CF60DF0}" type="pres">
      <dgm:prSet presAssocID="{BE834E0F-D859-4054-A24F-5C7BBDCBAED3}" presName="sibTrans" presStyleLbl="sibTrans1D1" presStyleIdx="2" presStyleCnt="5"/>
      <dgm:spPr/>
    </dgm:pt>
    <dgm:pt modelId="{92E6832B-10C2-44CF-9D79-35B89BB700AB}" type="pres">
      <dgm:prSet presAssocID="{347FCBAC-74AE-4847-9D19-037A84043344}" presName="node" presStyleLbl="node1" presStyleIdx="3" presStyleCnt="5">
        <dgm:presLayoutVars>
          <dgm:bulletEnabled val="1"/>
        </dgm:presLayoutVars>
      </dgm:prSet>
      <dgm:spPr/>
    </dgm:pt>
    <dgm:pt modelId="{241C4F10-E155-46D1-9B12-A2AA6982F9D9}" type="pres">
      <dgm:prSet presAssocID="{347FCBAC-74AE-4847-9D19-037A84043344}" presName="spNode" presStyleCnt="0"/>
      <dgm:spPr/>
    </dgm:pt>
    <dgm:pt modelId="{67DD99B0-1645-488B-A6AE-9B15593639C4}" type="pres">
      <dgm:prSet presAssocID="{042CF316-1E85-4A8C-B3A9-8A0551CDB4BC}" presName="sibTrans" presStyleLbl="sibTrans1D1" presStyleIdx="3" presStyleCnt="5"/>
      <dgm:spPr/>
    </dgm:pt>
    <dgm:pt modelId="{CF46BF4D-5445-4044-8922-F271475B2DC8}" type="pres">
      <dgm:prSet presAssocID="{E01056C5-39AA-46BA-9E95-553771A12428}" presName="node" presStyleLbl="node1" presStyleIdx="4" presStyleCnt="5">
        <dgm:presLayoutVars>
          <dgm:bulletEnabled val="1"/>
        </dgm:presLayoutVars>
      </dgm:prSet>
      <dgm:spPr/>
    </dgm:pt>
    <dgm:pt modelId="{A7340D0C-5E29-4B31-9E56-1335F8A78D50}" type="pres">
      <dgm:prSet presAssocID="{E01056C5-39AA-46BA-9E95-553771A12428}" presName="spNode" presStyleCnt="0"/>
      <dgm:spPr/>
    </dgm:pt>
    <dgm:pt modelId="{59515863-4EA9-46D8-A1F2-06D5D0E47EC9}" type="pres">
      <dgm:prSet presAssocID="{EA6A7889-4D22-4BE9-8532-96D07BAEAAC1}" presName="sibTrans" presStyleLbl="sibTrans1D1" presStyleIdx="4" presStyleCnt="5"/>
      <dgm:spPr/>
    </dgm:pt>
  </dgm:ptLst>
  <dgm:cxnLst>
    <dgm:cxn modelId="{2278E307-6513-4DE9-97CD-54E1D156BDBC}" type="presOf" srcId="{347FCBAC-74AE-4847-9D19-037A84043344}" destId="{92E6832B-10C2-44CF-9D79-35B89BB700AB}" srcOrd="0" destOrd="0" presId="urn:microsoft.com/office/officeart/2005/8/layout/cycle5"/>
    <dgm:cxn modelId="{3B47990D-5010-47F9-ADEA-F6DB15BCB55A}" srcId="{748BC393-56B7-46B2-8FE6-8B436D084769}" destId="{06943ABE-97A9-428A-8989-DF048F268C84}" srcOrd="2" destOrd="0" parTransId="{A83229A7-A4D3-4632-BDC4-39B827EE0B99}" sibTransId="{BE834E0F-D859-4054-A24F-5C7BBDCBAED3}"/>
    <dgm:cxn modelId="{1E7F511B-D2E0-4B06-A9EB-977D4A9B5808}" type="presOf" srcId="{EA6A7889-4D22-4BE9-8532-96D07BAEAAC1}" destId="{59515863-4EA9-46D8-A1F2-06D5D0E47EC9}" srcOrd="0" destOrd="0" presId="urn:microsoft.com/office/officeart/2005/8/layout/cycle5"/>
    <dgm:cxn modelId="{DA21A01E-1D55-41AF-84A7-70AAC1E2CB50}" type="presOf" srcId="{CC9BCB28-9427-4AF8-AC95-BE2903974710}" destId="{DA45A243-2115-437E-AEA3-549E1BCD54E6}" srcOrd="0" destOrd="0" presId="urn:microsoft.com/office/officeart/2005/8/layout/cycle5"/>
    <dgm:cxn modelId="{6E92F92B-D69F-49E6-9ED6-ED748BC9DD19}" type="presOf" srcId="{042CF316-1E85-4A8C-B3A9-8A0551CDB4BC}" destId="{67DD99B0-1645-488B-A6AE-9B15593639C4}" srcOrd="0" destOrd="0" presId="urn:microsoft.com/office/officeart/2005/8/layout/cycle5"/>
    <dgm:cxn modelId="{04CAD733-0083-4EAD-A134-E1A45CFFEC2D}" type="presOf" srcId="{748BC393-56B7-46B2-8FE6-8B436D084769}" destId="{BE43A0BD-1734-4C4F-A685-147647132EC8}" srcOrd="0" destOrd="0" presId="urn:microsoft.com/office/officeart/2005/8/layout/cycle5"/>
    <dgm:cxn modelId="{24ED1C34-945C-434A-85B6-223F87F775AC}" type="presOf" srcId="{9A9E1EBF-11B9-4F2E-A011-C5523E9B65D8}" destId="{0C145CF3-9F3F-47E9-AA85-EDE6226DCFBC}" srcOrd="0" destOrd="0" presId="urn:microsoft.com/office/officeart/2005/8/layout/cycle5"/>
    <dgm:cxn modelId="{F201295C-2C20-4866-9FAD-14F26E0ABCCF}" type="presOf" srcId="{06943ABE-97A9-428A-8989-DF048F268C84}" destId="{07ECBF4F-C102-490F-8221-0A5BE2D9772E}" srcOrd="0" destOrd="0" presId="urn:microsoft.com/office/officeart/2005/8/layout/cycle5"/>
    <dgm:cxn modelId="{924A7161-D407-499B-8ECA-F4EEEAFF9DC5}" type="presOf" srcId="{0C0FCC7C-9801-4A40-9217-52BD6ABBE22E}" destId="{5AB3C2A7-5F40-4AC7-83C9-B9C3BCCCE0A6}" srcOrd="0" destOrd="0" presId="urn:microsoft.com/office/officeart/2005/8/layout/cycle5"/>
    <dgm:cxn modelId="{03CDC662-A8FF-41A3-9925-A6218A3BBE85}" srcId="{748BC393-56B7-46B2-8FE6-8B436D084769}" destId="{347FCBAC-74AE-4847-9D19-037A84043344}" srcOrd="3" destOrd="0" parTransId="{839ACDC6-5644-4E5F-B811-7CBEF651488B}" sibTransId="{042CF316-1E85-4A8C-B3A9-8A0551CDB4BC}"/>
    <dgm:cxn modelId="{77242670-C170-4DBF-8F9E-3F787B84B6A0}" srcId="{748BC393-56B7-46B2-8FE6-8B436D084769}" destId="{0C0FCC7C-9801-4A40-9217-52BD6ABBE22E}" srcOrd="1" destOrd="0" parTransId="{5FEF1F39-2F38-41A1-B455-37FDDC5EF27F}" sibTransId="{C09A169A-0B10-43F1-98A4-15DD702A63FE}"/>
    <dgm:cxn modelId="{D67E54AB-9B6E-41D1-A2EC-5C5473EDC168}" srcId="{748BC393-56B7-46B2-8FE6-8B436D084769}" destId="{E01056C5-39AA-46BA-9E95-553771A12428}" srcOrd="4" destOrd="0" parTransId="{3E6EB084-5603-4387-8CCE-CA83B0739937}" sibTransId="{EA6A7889-4D22-4BE9-8532-96D07BAEAAC1}"/>
    <dgm:cxn modelId="{F0122EAD-514B-4977-BEFB-629BB347D047}" type="presOf" srcId="{C09A169A-0B10-43F1-98A4-15DD702A63FE}" destId="{89911E87-E543-4E37-922F-4ED7C7FEF83E}" srcOrd="0" destOrd="0" presId="urn:microsoft.com/office/officeart/2005/8/layout/cycle5"/>
    <dgm:cxn modelId="{F90BDEAE-C530-4DD0-9562-6A7C72E9A499}" type="presOf" srcId="{BE834E0F-D859-4054-A24F-5C7BBDCBAED3}" destId="{D912B8AA-53FD-42AE-ADDD-30D00CF60DF0}" srcOrd="0" destOrd="0" presId="urn:microsoft.com/office/officeart/2005/8/layout/cycle5"/>
    <dgm:cxn modelId="{E7C900B1-B3B5-433F-B579-1A817A0EA57D}" srcId="{748BC393-56B7-46B2-8FE6-8B436D084769}" destId="{CC9BCB28-9427-4AF8-AC95-BE2903974710}" srcOrd="0" destOrd="0" parTransId="{DBD2EE93-5DB2-4A22-A3B9-8740BA263BB7}" sibTransId="{9A9E1EBF-11B9-4F2E-A011-C5523E9B65D8}"/>
    <dgm:cxn modelId="{CE40FFC2-A11F-4D8D-AF5A-E61FD42D882E}" type="presOf" srcId="{E01056C5-39AA-46BA-9E95-553771A12428}" destId="{CF46BF4D-5445-4044-8922-F271475B2DC8}" srcOrd="0" destOrd="0" presId="urn:microsoft.com/office/officeart/2005/8/layout/cycle5"/>
    <dgm:cxn modelId="{31A8CE40-96C9-480C-A163-8FDEACD234A8}" type="presParOf" srcId="{BE43A0BD-1734-4C4F-A685-147647132EC8}" destId="{DA45A243-2115-437E-AEA3-549E1BCD54E6}" srcOrd="0" destOrd="0" presId="urn:microsoft.com/office/officeart/2005/8/layout/cycle5"/>
    <dgm:cxn modelId="{84F8E014-6AD4-4AF2-B639-5203FFA9EB7F}" type="presParOf" srcId="{BE43A0BD-1734-4C4F-A685-147647132EC8}" destId="{912AFCD8-A1E6-4F74-B09E-B4A7EF1F8160}" srcOrd="1" destOrd="0" presId="urn:microsoft.com/office/officeart/2005/8/layout/cycle5"/>
    <dgm:cxn modelId="{B8448E12-4EA2-4426-88D9-C309AA391578}" type="presParOf" srcId="{BE43A0BD-1734-4C4F-A685-147647132EC8}" destId="{0C145CF3-9F3F-47E9-AA85-EDE6226DCFBC}" srcOrd="2" destOrd="0" presId="urn:microsoft.com/office/officeart/2005/8/layout/cycle5"/>
    <dgm:cxn modelId="{2146561A-8D43-488A-A5BF-19C57EB94322}" type="presParOf" srcId="{BE43A0BD-1734-4C4F-A685-147647132EC8}" destId="{5AB3C2A7-5F40-4AC7-83C9-B9C3BCCCE0A6}" srcOrd="3" destOrd="0" presId="urn:microsoft.com/office/officeart/2005/8/layout/cycle5"/>
    <dgm:cxn modelId="{446F1E74-4130-4844-B590-89729A5BDDF1}" type="presParOf" srcId="{BE43A0BD-1734-4C4F-A685-147647132EC8}" destId="{FF937480-7CA9-4AC2-AF84-15EE26851093}" srcOrd="4" destOrd="0" presId="urn:microsoft.com/office/officeart/2005/8/layout/cycle5"/>
    <dgm:cxn modelId="{B45F5C62-F68C-4003-8C4B-FB5A6DE72E7A}" type="presParOf" srcId="{BE43A0BD-1734-4C4F-A685-147647132EC8}" destId="{89911E87-E543-4E37-922F-4ED7C7FEF83E}" srcOrd="5" destOrd="0" presId="urn:microsoft.com/office/officeart/2005/8/layout/cycle5"/>
    <dgm:cxn modelId="{F18E1A18-FED9-4A26-B0A1-A3E2B98E253B}" type="presParOf" srcId="{BE43A0BD-1734-4C4F-A685-147647132EC8}" destId="{07ECBF4F-C102-490F-8221-0A5BE2D9772E}" srcOrd="6" destOrd="0" presId="urn:microsoft.com/office/officeart/2005/8/layout/cycle5"/>
    <dgm:cxn modelId="{169FAC18-4074-45E5-B51F-94552A63721C}" type="presParOf" srcId="{BE43A0BD-1734-4C4F-A685-147647132EC8}" destId="{B6069BBA-CDB3-44F5-B30F-3097FAFDE199}" srcOrd="7" destOrd="0" presId="urn:microsoft.com/office/officeart/2005/8/layout/cycle5"/>
    <dgm:cxn modelId="{D7E26EF0-72F2-4B47-91F6-AEB630ACBCB1}" type="presParOf" srcId="{BE43A0BD-1734-4C4F-A685-147647132EC8}" destId="{D912B8AA-53FD-42AE-ADDD-30D00CF60DF0}" srcOrd="8" destOrd="0" presId="urn:microsoft.com/office/officeart/2005/8/layout/cycle5"/>
    <dgm:cxn modelId="{D8F0D4AE-9550-449F-95D0-944AADBCC781}" type="presParOf" srcId="{BE43A0BD-1734-4C4F-A685-147647132EC8}" destId="{92E6832B-10C2-44CF-9D79-35B89BB700AB}" srcOrd="9" destOrd="0" presId="urn:microsoft.com/office/officeart/2005/8/layout/cycle5"/>
    <dgm:cxn modelId="{585A16CB-005C-4DC8-B0B8-31011450E664}" type="presParOf" srcId="{BE43A0BD-1734-4C4F-A685-147647132EC8}" destId="{241C4F10-E155-46D1-9B12-A2AA6982F9D9}" srcOrd="10" destOrd="0" presId="urn:microsoft.com/office/officeart/2005/8/layout/cycle5"/>
    <dgm:cxn modelId="{9F8FE549-C53F-437F-8BA4-72299E3BCB7D}" type="presParOf" srcId="{BE43A0BD-1734-4C4F-A685-147647132EC8}" destId="{67DD99B0-1645-488B-A6AE-9B15593639C4}" srcOrd="11" destOrd="0" presId="urn:microsoft.com/office/officeart/2005/8/layout/cycle5"/>
    <dgm:cxn modelId="{FC080D52-184C-439E-92BF-41CA1B48FE44}" type="presParOf" srcId="{BE43A0BD-1734-4C4F-A685-147647132EC8}" destId="{CF46BF4D-5445-4044-8922-F271475B2DC8}" srcOrd="12" destOrd="0" presId="urn:microsoft.com/office/officeart/2005/8/layout/cycle5"/>
    <dgm:cxn modelId="{13EE453A-10B9-475C-85CC-20D999E9C385}" type="presParOf" srcId="{BE43A0BD-1734-4C4F-A685-147647132EC8}" destId="{A7340D0C-5E29-4B31-9E56-1335F8A78D50}" srcOrd="13" destOrd="0" presId="urn:microsoft.com/office/officeart/2005/8/layout/cycle5"/>
    <dgm:cxn modelId="{E21322E6-EB80-44FB-9563-022EF40ACFAA}" type="presParOf" srcId="{BE43A0BD-1734-4C4F-A685-147647132EC8}" destId="{59515863-4EA9-46D8-A1F2-06D5D0E47EC9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0598A8-6A46-4EED-95E7-5900F708475B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025C599D-8DD7-45D3-BEC3-8847D77A4D1C}">
      <dgm:prSet phldrT="[Text]"/>
      <dgm:spPr/>
      <dgm:t>
        <a:bodyPr/>
        <a:lstStyle/>
        <a:p>
          <a:r>
            <a:rPr lang="th-TH" dirty="0"/>
            <a:t>แหล่งทุนวิจัยของ มจร</a:t>
          </a:r>
        </a:p>
      </dgm:t>
    </dgm:pt>
    <dgm:pt modelId="{9710E340-918F-4D10-B89A-2F1B425EEA7B}" type="parTrans" cxnId="{11A9ED05-DE79-4488-A059-67FABF565A0B}">
      <dgm:prSet/>
      <dgm:spPr/>
      <dgm:t>
        <a:bodyPr/>
        <a:lstStyle/>
        <a:p>
          <a:endParaRPr lang="th-TH"/>
        </a:p>
      </dgm:t>
    </dgm:pt>
    <dgm:pt modelId="{127BFA5F-4F13-45C1-B904-3395E047A4A1}" type="sibTrans" cxnId="{11A9ED05-DE79-4488-A059-67FABF565A0B}">
      <dgm:prSet/>
      <dgm:spPr/>
      <dgm:t>
        <a:bodyPr/>
        <a:lstStyle/>
        <a:p>
          <a:endParaRPr lang="th-TH"/>
        </a:p>
      </dgm:t>
    </dgm:pt>
    <dgm:pt modelId="{328F0F9D-9A41-4D24-81F7-5076AC54E8F2}">
      <dgm:prSet phldrT="[Text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dirty="0"/>
            <a:t>งบประมาณประจำปี (ราว ๓๐ ล้านบาท)</a:t>
          </a:r>
        </a:p>
      </dgm:t>
    </dgm:pt>
    <dgm:pt modelId="{492F8378-B323-4D53-BF20-1A2FC78D6418}" type="parTrans" cxnId="{DF194130-4295-4AE9-B2C4-29738AE030D1}">
      <dgm:prSet/>
      <dgm:spPr/>
      <dgm:t>
        <a:bodyPr/>
        <a:lstStyle/>
        <a:p>
          <a:endParaRPr lang="th-TH"/>
        </a:p>
      </dgm:t>
    </dgm:pt>
    <dgm:pt modelId="{1E82F848-1C17-429D-8806-0623FF331830}" type="sibTrans" cxnId="{DF194130-4295-4AE9-B2C4-29738AE030D1}">
      <dgm:prSet/>
      <dgm:spPr/>
      <dgm:t>
        <a:bodyPr/>
        <a:lstStyle/>
        <a:p>
          <a:endParaRPr lang="th-TH"/>
        </a:p>
      </dgm:t>
    </dgm:pt>
    <dgm:pt modelId="{6A153E63-92DA-487C-895A-4EBD1B9D45D9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dirty="0"/>
            <a:t>ทุนยุทธศาสตร์ของ สกสว. วช.</a:t>
          </a:r>
        </a:p>
      </dgm:t>
    </dgm:pt>
    <dgm:pt modelId="{D0F2D3B3-E5A0-4D52-9D1A-C12D347051BC}" type="parTrans" cxnId="{7F2B9ADB-A2A1-47BA-91BB-3D1EAE545A9B}">
      <dgm:prSet/>
      <dgm:spPr/>
      <dgm:t>
        <a:bodyPr/>
        <a:lstStyle/>
        <a:p>
          <a:endParaRPr lang="th-TH"/>
        </a:p>
      </dgm:t>
    </dgm:pt>
    <dgm:pt modelId="{399B2CB1-40A7-4544-9139-3B6887160634}" type="sibTrans" cxnId="{7F2B9ADB-A2A1-47BA-91BB-3D1EAE545A9B}">
      <dgm:prSet/>
      <dgm:spPr/>
      <dgm:t>
        <a:bodyPr/>
        <a:lstStyle/>
        <a:p>
          <a:endParaRPr lang="th-TH"/>
        </a:p>
      </dgm:t>
    </dgm:pt>
    <dgm:pt modelId="{DF5149A4-FB19-40AA-AD1A-C540295A4D69}">
      <dgm:prSet phldrT="[Text]"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dirty="0"/>
            <a:t>ทุนจากแหล่งทุนภาครัฐ/เอกชน/ท้องถิ่น</a:t>
          </a:r>
        </a:p>
      </dgm:t>
    </dgm:pt>
    <dgm:pt modelId="{883073C0-47E8-455B-B699-A749EA22B3FC}" type="parTrans" cxnId="{6CA5F3F9-33FB-4869-9476-B1C6FC875ECE}">
      <dgm:prSet/>
      <dgm:spPr/>
      <dgm:t>
        <a:bodyPr/>
        <a:lstStyle/>
        <a:p>
          <a:endParaRPr lang="th-TH"/>
        </a:p>
      </dgm:t>
    </dgm:pt>
    <dgm:pt modelId="{B16D34A5-A0EE-41A9-A797-9C479FD9A10A}" type="sibTrans" cxnId="{6CA5F3F9-33FB-4869-9476-B1C6FC875ECE}">
      <dgm:prSet/>
      <dgm:spPr/>
      <dgm:t>
        <a:bodyPr/>
        <a:lstStyle/>
        <a:p>
          <a:endParaRPr lang="th-TH"/>
        </a:p>
      </dgm:t>
    </dgm:pt>
    <dgm:pt modelId="{3853A900-D327-4D86-8243-96A85B702DF9}">
      <dgm:prSet phldrT="[Tex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h-TH" b="1" dirty="0"/>
            <a:t>ทุนจากส่วนงาน</a:t>
          </a:r>
        </a:p>
      </dgm:t>
    </dgm:pt>
    <dgm:pt modelId="{D9714CC2-825D-472A-8AB9-80642D0BC952}" type="parTrans" cxnId="{93608F8A-D548-4BC5-903D-43474F688623}">
      <dgm:prSet/>
      <dgm:spPr/>
      <dgm:t>
        <a:bodyPr/>
        <a:lstStyle/>
        <a:p>
          <a:endParaRPr lang="th-TH"/>
        </a:p>
      </dgm:t>
    </dgm:pt>
    <dgm:pt modelId="{A525B58E-AFD3-4F22-97CD-2CAA233FDBB5}" type="sibTrans" cxnId="{93608F8A-D548-4BC5-903D-43474F688623}">
      <dgm:prSet/>
      <dgm:spPr/>
      <dgm:t>
        <a:bodyPr/>
        <a:lstStyle/>
        <a:p>
          <a:endParaRPr lang="th-TH"/>
        </a:p>
      </dgm:t>
    </dgm:pt>
    <dgm:pt modelId="{71B97C00-D2ED-4644-81F5-B9C513906934}" type="pres">
      <dgm:prSet presAssocID="{330598A8-6A46-4EED-95E7-5900F708475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0CCB72C-75C8-4281-B151-D4FD1BCF16F3}" type="pres">
      <dgm:prSet presAssocID="{025C599D-8DD7-45D3-BEC3-8847D77A4D1C}" presName="centerShape" presStyleLbl="node0" presStyleIdx="0" presStyleCnt="1"/>
      <dgm:spPr/>
    </dgm:pt>
    <dgm:pt modelId="{43581CE3-B0D4-45B2-8BC8-14BFCE8B2103}" type="pres">
      <dgm:prSet presAssocID="{328F0F9D-9A41-4D24-81F7-5076AC54E8F2}" presName="node" presStyleLbl="node1" presStyleIdx="0" presStyleCnt="4" custScaleX="150122">
        <dgm:presLayoutVars>
          <dgm:bulletEnabled val="1"/>
        </dgm:presLayoutVars>
      </dgm:prSet>
      <dgm:spPr/>
    </dgm:pt>
    <dgm:pt modelId="{20B9FBCD-BBD9-4C93-9452-D7991D4C9E93}" type="pres">
      <dgm:prSet presAssocID="{328F0F9D-9A41-4D24-81F7-5076AC54E8F2}" presName="dummy" presStyleCnt="0"/>
      <dgm:spPr/>
    </dgm:pt>
    <dgm:pt modelId="{50493779-C203-4B2A-B312-30591C27F91C}" type="pres">
      <dgm:prSet presAssocID="{1E82F848-1C17-429D-8806-0623FF331830}" presName="sibTrans" presStyleLbl="sibTrans2D1" presStyleIdx="0" presStyleCnt="4"/>
      <dgm:spPr/>
    </dgm:pt>
    <dgm:pt modelId="{1673ACAE-5694-41CD-9C27-B79E0D8D1A7A}" type="pres">
      <dgm:prSet presAssocID="{6A153E63-92DA-487C-895A-4EBD1B9D45D9}" presName="node" presStyleLbl="node1" presStyleIdx="1" presStyleCnt="4" custScaleX="146320">
        <dgm:presLayoutVars>
          <dgm:bulletEnabled val="1"/>
        </dgm:presLayoutVars>
      </dgm:prSet>
      <dgm:spPr/>
    </dgm:pt>
    <dgm:pt modelId="{E3777E84-4CC1-41C9-9004-383D63284100}" type="pres">
      <dgm:prSet presAssocID="{6A153E63-92DA-487C-895A-4EBD1B9D45D9}" presName="dummy" presStyleCnt="0"/>
      <dgm:spPr/>
    </dgm:pt>
    <dgm:pt modelId="{2731B06E-6E4F-46EB-AD3F-2C80A78499E9}" type="pres">
      <dgm:prSet presAssocID="{399B2CB1-40A7-4544-9139-3B6887160634}" presName="sibTrans" presStyleLbl="sibTrans2D1" presStyleIdx="1" presStyleCnt="4"/>
      <dgm:spPr/>
    </dgm:pt>
    <dgm:pt modelId="{788779D9-5869-4977-8F2D-2A57FE2EDA24}" type="pres">
      <dgm:prSet presAssocID="{DF5149A4-FB19-40AA-AD1A-C540295A4D69}" presName="node" presStyleLbl="node1" presStyleIdx="2" presStyleCnt="4" custScaleX="197591">
        <dgm:presLayoutVars>
          <dgm:bulletEnabled val="1"/>
        </dgm:presLayoutVars>
      </dgm:prSet>
      <dgm:spPr/>
    </dgm:pt>
    <dgm:pt modelId="{C8EBD6D4-6925-4856-B1D8-BF1EA55949A6}" type="pres">
      <dgm:prSet presAssocID="{DF5149A4-FB19-40AA-AD1A-C540295A4D69}" presName="dummy" presStyleCnt="0"/>
      <dgm:spPr/>
    </dgm:pt>
    <dgm:pt modelId="{D4EF06E0-E843-4EDA-AD34-E84837A7E4A9}" type="pres">
      <dgm:prSet presAssocID="{B16D34A5-A0EE-41A9-A797-9C479FD9A10A}" presName="sibTrans" presStyleLbl="sibTrans2D1" presStyleIdx="2" presStyleCnt="4"/>
      <dgm:spPr/>
    </dgm:pt>
    <dgm:pt modelId="{563D53AD-CAFA-4C5C-A1DA-32A6947BAB82}" type="pres">
      <dgm:prSet presAssocID="{3853A900-D327-4D86-8243-96A85B702DF9}" presName="node" presStyleLbl="node1" presStyleIdx="3" presStyleCnt="4" custScaleX="127537">
        <dgm:presLayoutVars>
          <dgm:bulletEnabled val="1"/>
        </dgm:presLayoutVars>
      </dgm:prSet>
      <dgm:spPr/>
    </dgm:pt>
    <dgm:pt modelId="{01704634-A1EC-42C6-A660-F905F87F8645}" type="pres">
      <dgm:prSet presAssocID="{3853A900-D327-4D86-8243-96A85B702DF9}" presName="dummy" presStyleCnt="0"/>
      <dgm:spPr/>
    </dgm:pt>
    <dgm:pt modelId="{0E46EA6A-DD2D-48EF-B41F-555F78F30C8D}" type="pres">
      <dgm:prSet presAssocID="{A525B58E-AFD3-4F22-97CD-2CAA233FDBB5}" presName="sibTrans" presStyleLbl="sibTrans2D1" presStyleIdx="3" presStyleCnt="4"/>
      <dgm:spPr/>
    </dgm:pt>
  </dgm:ptLst>
  <dgm:cxnLst>
    <dgm:cxn modelId="{11A9ED05-DE79-4488-A059-67FABF565A0B}" srcId="{330598A8-6A46-4EED-95E7-5900F708475B}" destId="{025C599D-8DD7-45D3-BEC3-8847D77A4D1C}" srcOrd="0" destOrd="0" parTransId="{9710E340-918F-4D10-B89A-2F1B425EEA7B}" sibTransId="{127BFA5F-4F13-45C1-B904-3395E047A4A1}"/>
    <dgm:cxn modelId="{5EEFBC0B-71E2-4D03-AE0C-B1E46B155FEF}" type="presOf" srcId="{6A153E63-92DA-487C-895A-4EBD1B9D45D9}" destId="{1673ACAE-5694-41CD-9C27-B79E0D8D1A7A}" srcOrd="0" destOrd="0" presId="urn:microsoft.com/office/officeart/2005/8/layout/radial6"/>
    <dgm:cxn modelId="{F08FCC12-DA13-482E-A35C-F630FE1429F1}" type="presOf" srcId="{DF5149A4-FB19-40AA-AD1A-C540295A4D69}" destId="{788779D9-5869-4977-8F2D-2A57FE2EDA24}" srcOrd="0" destOrd="0" presId="urn:microsoft.com/office/officeart/2005/8/layout/radial6"/>
    <dgm:cxn modelId="{248DA82D-D7E7-4E45-9C2F-6622E5F71F55}" type="presOf" srcId="{A525B58E-AFD3-4F22-97CD-2CAA233FDBB5}" destId="{0E46EA6A-DD2D-48EF-B41F-555F78F30C8D}" srcOrd="0" destOrd="0" presId="urn:microsoft.com/office/officeart/2005/8/layout/radial6"/>
    <dgm:cxn modelId="{DF194130-4295-4AE9-B2C4-29738AE030D1}" srcId="{025C599D-8DD7-45D3-BEC3-8847D77A4D1C}" destId="{328F0F9D-9A41-4D24-81F7-5076AC54E8F2}" srcOrd="0" destOrd="0" parTransId="{492F8378-B323-4D53-BF20-1A2FC78D6418}" sibTransId="{1E82F848-1C17-429D-8806-0623FF331830}"/>
    <dgm:cxn modelId="{34D7E837-EB8F-417E-9A39-2A58E0C0A79C}" type="presOf" srcId="{328F0F9D-9A41-4D24-81F7-5076AC54E8F2}" destId="{43581CE3-B0D4-45B2-8BC8-14BFCE8B2103}" srcOrd="0" destOrd="0" presId="urn:microsoft.com/office/officeart/2005/8/layout/radial6"/>
    <dgm:cxn modelId="{951BBC3D-1555-4D9F-A77C-F56C284DA496}" type="presOf" srcId="{025C599D-8DD7-45D3-BEC3-8847D77A4D1C}" destId="{30CCB72C-75C8-4281-B151-D4FD1BCF16F3}" srcOrd="0" destOrd="0" presId="urn:microsoft.com/office/officeart/2005/8/layout/radial6"/>
    <dgm:cxn modelId="{6C1E115D-4A31-414D-A579-4176E52E0641}" type="presOf" srcId="{399B2CB1-40A7-4544-9139-3B6887160634}" destId="{2731B06E-6E4F-46EB-AD3F-2C80A78499E9}" srcOrd="0" destOrd="0" presId="urn:microsoft.com/office/officeart/2005/8/layout/radial6"/>
    <dgm:cxn modelId="{6B564464-DC34-4CAE-A274-A33F9B0746AC}" type="presOf" srcId="{330598A8-6A46-4EED-95E7-5900F708475B}" destId="{71B97C00-D2ED-4644-81F5-B9C513906934}" srcOrd="0" destOrd="0" presId="urn:microsoft.com/office/officeart/2005/8/layout/radial6"/>
    <dgm:cxn modelId="{0634FA6B-F591-40AC-8337-A2462C7DB0A8}" type="presOf" srcId="{B16D34A5-A0EE-41A9-A797-9C479FD9A10A}" destId="{D4EF06E0-E843-4EDA-AD34-E84837A7E4A9}" srcOrd="0" destOrd="0" presId="urn:microsoft.com/office/officeart/2005/8/layout/radial6"/>
    <dgm:cxn modelId="{93608F8A-D548-4BC5-903D-43474F688623}" srcId="{025C599D-8DD7-45D3-BEC3-8847D77A4D1C}" destId="{3853A900-D327-4D86-8243-96A85B702DF9}" srcOrd="3" destOrd="0" parTransId="{D9714CC2-825D-472A-8AB9-80642D0BC952}" sibTransId="{A525B58E-AFD3-4F22-97CD-2CAA233FDBB5}"/>
    <dgm:cxn modelId="{7F2B9ADB-A2A1-47BA-91BB-3D1EAE545A9B}" srcId="{025C599D-8DD7-45D3-BEC3-8847D77A4D1C}" destId="{6A153E63-92DA-487C-895A-4EBD1B9D45D9}" srcOrd="1" destOrd="0" parTransId="{D0F2D3B3-E5A0-4D52-9D1A-C12D347051BC}" sibTransId="{399B2CB1-40A7-4544-9139-3B6887160634}"/>
    <dgm:cxn modelId="{1FE3A7E5-1956-4DDC-84FE-B91114D849A8}" type="presOf" srcId="{1E82F848-1C17-429D-8806-0623FF331830}" destId="{50493779-C203-4B2A-B312-30591C27F91C}" srcOrd="0" destOrd="0" presId="urn:microsoft.com/office/officeart/2005/8/layout/radial6"/>
    <dgm:cxn modelId="{5FA41EEB-E4A1-45D4-ADE4-1D4545F5878D}" type="presOf" srcId="{3853A900-D327-4D86-8243-96A85B702DF9}" destId="{563D53AD-CAFA-4C5C-A1DA-32A6947BAB82}" srcOrd="0" destOrd="0" presId="urn:microsoft.com/office/officeart/2005/8/layout/radial6"/>
    <dgm:cxn modelId="{6CA5F3F9-33FB-4869-9476-B1C6FC875ECE}" srcId="{025C599D-8DD7-45D3-BEC3-8847D77A4D1C}" destId="{DF5149A4-FB19-40AA-AD1A-C540295A4D69}" srcOrd="2" destOrd="0" parTransId="{883073C0-47E8-455B-B699-A749EA22B3FC}" sibTransId="{B16D34A5-A0EE-41A9-A797-9C479FD9A10A}"/>
    <dgm:cxn modelId="{7A2A52FE-7F62-423B-9EFD-CB4874E2B684}" type="presParOf" srcId="{71B97C00-D2ED-4644-81F5-B9C513906934}" destId="{30CCB72C-75C8-4281-B151-D4FD1BCF16F3}" srcOrd="0" destOrd="0" presId="urn:microsoft.com/office/officeart/2005/8/layout/radial6"/>
    <dgm:cxn modelId="{393BEE7A-4227-40EF-BDFC-C6158FEB56EE}" type="presParOf" srcId="{71B97C00-D2ED-4644-81F5-B9C513906934}" destId="{43581CE3-B0D4-45B2-8BC8-14BFCE8B2103}" srcOrd="1" destOrd="0" presId="urn:microsoft.com/office/officeart/2005/8/layout/radial6"/>
    <dgm:cxn modelId="{1410239F-6B54-4B93-B409-B67F5934503F}" type="presParOf" srcId="{71B97C00-D2ED-4644-81F5-B9C513906934}" destId="{20B9FBCD-BBD9-4C93-9452-D7991D4C9E93}" srcOrd="2" destOrd="0" presId="urn:microsoft.com/office/officeart/2005/8/layout/radial6"/>
    <dgm:cxn modelId="{F0499EBD-F01C-4DF7-BE3F-5485B1947704}" type="presParOf" srcId="{71B97C00-D2ED-4644-81F5-B9C513906934}" destId="{50493779-C203-4B2A-B312-30591C27F91C}" srcOrd="3" destOrd="0" presId="urn:microsoft.com/office/officeart/2005/8/layout/radial6"/>
    <dgm:cxn modelId="{CA02F6EF-39DA-411D-999F-F29D6A026617}" type="presParOf" srcId="{71B97C00-D2ED-4644-81F5-B9C513906934}" destId="{1673ACAE-5694-41CD-9C27-B79E0D8D1A7A}" srcOrd="4" destOrd="0" presId="urn:microsoft.com/office/officeart/2005/8/layout/radial6"/>
    <dgm:cxn modelId="{A7AD4DC2-D67F-4CEA-9342-32EDFA851374}" type="presParOf" srcId="{71B97C00-D2ED-4644-81F5-B9C513906934}" destId="{E3777E84-4CC1-41C9-9004-383D63284100}" srcOrd="5" destOrd="0" presId="urn:microsoft.com/office/officeart/2005/8/layout/radial6"/>
    <dgm:cxn modelId="{72A4B390-A8B2-4038-96D7-379B665AF25D}" type="presParOf" srcId="{71B97C00-D2ED-4644-81F5-B9C513906934}" destId="{2731B06E-6E4F-46EB-AD3F-2C80A78499E9}" srcOrd="6" destOrd="0" presId="urn:microsoft.com/office/officeart/2005/8/layout/radial6"/>
    <dgm:cxn modelId="{A76B833C-00BD-4F39-9E3D-97B09A8737B6}" type="presParOf" srcId="{71B97C00-D2ED-4644-81F5-B9C513906934}" destId="{788779D9-5869-4977-8F2D-2A57FE2EDA24}" srcOrd="7" destOrd="0" presId="urn:microsoft.com/office/officeart/2005/8/layout/radial6"/>
    <dgm:cxn modelId="{2F9022CF-37CA-4505-922D-E26C1BB62B1F}" type="presParOf" srcId="{71B97C00-D2ED-4644-81F5-B9C513906934}" destId="{C8EBD6D4-6925-4856-B1D8-BF1EA55949A6}" srcOrd="8" destOrd="0" presId="urn:microsoft.com/office/officeart/2005/8/layout/radial6"/>
    <dgm:cxn modelId="{63EB5C1F-9734-40D2-9DA9-4F38EDDC0EAE}" type="presParOf" srcId="{71B97C00-D2ED-4644-81F5-B9C513906934}" destId="{D4EF06E0-E843-4EDA-AD34-E84837A7E4A9}" srcOrd="9" destOrd="0" presId="urn:microsoft.com/office/officeart/2005/8/layout/radial6"/>
    <dgm:cxn modelId="{84BACDE6-0D25-4ADB-ABFB-CE09918521AD}" type="presParOf" srcId="{71B97C00-D2ED-4644-81F5-B9C513906934}" destId="{563D53AD-CAFA-4C5C-A1DA-32A6947BAB82}" srcOrd="10" destOrd="0" presId="urn:microsoft.com/office/officeart/2005/8/layout/radial6"/>
    <dgm:cxn modelId="{D12DDD2A-81F3-4F72-AF69-57A679583FE8}" type="presParOf" srcId="{71B97C00-D2ED-4644-81F5-B9C513906934}" destId="{01704634-A1EC-42C6-A660-F905F87F8645}" srcOrd="11" destOrd="0" presId="urn:microsoft.com/office/officeart/2005/8/layout/radial6"/>
    <dgm:cxn modelId="{BEA8E336-BED8-4BFD-8AA9-0ECEACC47DDA}" type="presParOf" srcId="{71B97C00-D2ED-4644-81F5-B9C513906934}" destId="{0E46EA6A-DD2D-48EF-B41F-555F78F30C8D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45A243-2115-437E-AEA3-549E1BCD54E6}">
      <dsp:nvSpPr>
        <dsp:cNvPr id="0" name=""/>
        <dsp:cNvSpPr/>
      </dsp:nvSpPr>
      <dsp:spPr>
        <a:xfrm>
          <a:off x="5200054" y="2558"/>
          <a:ext cx="1791890" cy="1164728"/>
        </a:xfrm>
        <a:prstGeom prst="roundRect">
          <a:avLst/>
        </a:prstGeom>
        <a:solidFill>
          <a:schemeClr val="accent6"/>
        </a:solidFill>
        <a:ln w="12700" cap="flat" cmpd="sng" algn="ctr">
          <a:solidFill>
            <a:schemeClr val="accent6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kern="1200" dirty="0"/>
            <a:t>ตั้งกรรมการ</a:t>
          </a:r>
        </a:p>
      </dsp:txBody>
      <dsp:txXfrm>
        <a:off x="5256911" y="59415"/>
        <a:ext cx="1678176" cy="1051014"/>
      </dsp:txXfrm>
    </dsp:sp>
    <dsp:sp modelId="{0C145CF3-9F3F-47E9-AA85-EDE6226DCFBC}">
      <dsp:nvSpPr>
        <dsp:cNvPr id="0" name=""/>
        <dsp:cNvSpPr/>
      </dsp:nvSpPr>
      <dsp:spPr>
        <a:xfrm>
          <a:off x="3769135" y="584923"/>
          <a:ext cx="4653728" cy="4653728"/>
        </a:xfrm>
        <a:custGeom>
          <a:avLst/>
          <a:gdLst/>
          <a:ahLst/>
          <a:cxnLst/>
          <a:rect l="0" t="0" r="0" b="0"/>
          <a:pathLst>
            <a:path>
              <a:moveTo>
                <a:pt x="3462828" y="296129"/>
              </a:moveTo>
              <a:arcTo wR="2326864" hR="2326864" stAng="17953322" swAng="121171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B3C2A7-5F40-4AC7-83C9-B9C3BCCCE0A6}">
      <dsp:nvSpPr>
        <dsp:cNvPr id="0" name=""/>
        <dsp:cNvSpPr/>
      </dsp:nvSpPr>
      <dsp:spPr>
        <a:xfrm>
          <a:off x="7413034" y="1610382"/>
          <a:ext cx="1791890" cy="1164728"/>
        </a:xfrm>
        <a:prstGeom prst="roundRect">
          <a:avLst/>
        </a:prstGeom>
        <a:solidFill>
          <a:schemeClr val="accent4"/>
        </a:solidFill>
        <a:ln w="12700" cap="flat" cmpd="sng" algn="ctr">
          <a:solidFill>
            <a:schemeClr val="accent4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kern="1200" dirty="0"/>
            <a:t>กรรมการขับเคลื่อนงานวิจัย</a:t>
          </a:r>
        </a:p>
      </dsp:txBody>
      <dsp:txXfrm>
        <a:off x="7469891" y="1667239"/>
        <a:ext cx="1678176" cy="1051014"/>
      </dsp:txXfrm>
    </dsp:sp>
    <dsp:sp modelId="{89911E87-E543-4E37-922F-4ED7C7FEF83E}">
      <dsp:nvSpPr>
        <dsp:cNvPr id="0" name=""/>
        <dsp:cNvSpPr/>
      </dsp:nvSpPr>
      <dsp:spPr>
        <a:xfrm>
          <a:off x="3769135" y="584923"/>
          <a:ext cx="4653728" cy="4653728"/>
        </a:xfrm>
        <a:custGeom>
          <a:avLst/>
          <a:gdLst/>
          <a:ahLst/>
          <a:cxnLst/>
          <a:rect l="0" t="0" r="0" b="0"/>
          <a:pathLst>
            <a:path>
              <a:moveTo>
                <a:pt x="4648149" y="2487897"/>
              </a:moveTo>
              <a:arcTo wR="2326864" hR="2326864" stAng="21838103" swAng="135986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ECBF4F-C102-490F-8221-0A5BE2D9772E}">
      <dsp:nvSpPr>
        <dsp:cNvPr id="0" name=""/>
        <dsp:cNvSpPr/>
      </dsp:nvSpPr>
      <dsp:spPr>
        <a:xfrm>
          <a:off x="6567751" y="4211896"/>
          <a:ext cx="1791890" cy="1164728"/>
        </a:xfrm>
        <a:prstGeom prst="roundRect">
          <a:avLst/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kern="1200" dirty="0"/>
            <a:t>ประสานงานกับ สถาบันวิจัย</a:t>
          </a:r>
        </a:p>
      </dsp:txBody>
      <dsp:txXfrm>
        <a:off x="6624608" y="4268753"/>
        <a:ext cx="1678176" cy="1051014"/>
      </dsp:txXfrm>
    </dsp:sp>
    <dsp:sp modelId="{D912B8AA-53FD-42AE-ADDD-30D00CF60DF0}">
      <dsp:nvSpPr>
        <dsp:cNvPr id="0" name=""/>
        <dsp:cNvSpPr/>
      </dsp:nvSpPr>
      <dsp:spPr>
        <a:xfrm>
          <a:off x="3769135" y="584923"/>
          <a:ext cx="4653728" cy="4653728"/>
        </a:xfrm>
        <a:custGeom>
          <a:avLst/>
          <a:gdLst/>
          <a:ahLst/>
          <a:cxnLst/>
          <a:rect l="0" t="0" r="0" b="0"/>
          <a:pathLst>
            <a:path>
              <a:moveTo>
                <a:pt x="2612486" y="4636132"/>
              </a:moveTo>
              <a:arcTo wR="2326864" hR="2326864" stAng="4976951" swAng="84609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E6832B-10C2-44CF-9D79-35B89BB700AB}">
      <dsp:nvSpPr>
        <dsp:cNvPr id="0" name=""/>
        <dsp:cNvSpPr/>
      </dsp:nvSpPr>
      <dsp:spPr>
        <a:xfrm>
          <a:off x="3832358" y="4211896"/>
          <a:ext cx="1791890" cy="1164728"/>
        </a:xfrm>
        <a:prstGeom prst="roundRect">
          <a:avLst/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kern="1200" dirty="0"/>
            <a:t>พัฒนานักวิจัยกิจกรรมการวิจัย</a:t>
          </a:r>
        </a:p>
      </dsp:txBody>
      <dsp:txXfrm>
        <a:off x="3889215" y="4268753"/>
        <a:ext cx="1678176" cy="1051014"/>
      </dsp:txXfrm>
    </dsp:sp>
    <dsp:sp modelId="{67DD99B0-1645-488B-A6AE-9B15593639C4}">
      <dsp:nvSpPr>
        <dsp:cNvPr id="0" name=""/>
        <dsp:cNvSpPr/>
      </dsp:nvSpPr>
      <dsp:spPr>
        <a:xfrm>
          <a:off x="3769135" y="584923"/>
          <a:ext cx="4653728" cy="4653728"/>
        </a:xfrm>
        <a:custGeom>
          <a:avLst/>
          <a:gdLst/>
          <a:ahLst/>
          <a:cxnLst/>
          <a:rect l="0" t="0" r="0" b="0"/>
          <a:pathLst>
            <a:path>
              <a:moveTo>
                <a:pt x="246885" y="3369930"/>
              </a:moveTo>
              <a:arcTo wR="2326864" hR="2326864" stAng="9202031" swAng="135986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46BF4D-5445-4044-8922-F271475B2DC8}">
      <dsp:nvSpPr>
        <dsp:cNvPr id="0" name=""/>
        <dsp:cNvSpPr/>
      </dsp:nvSpPr>
      <dsp:spPr>
        <a:xfrm>
          <a:off x="2987075" y="1610382"/>
          <a:ext cx="1791890" cy="1164728"/>
        </a:xfrm>
        <a:prstGeom prst="roundRect">
          <a:avLst/>
        </a:prstGeom>
        <a:gradFill rotWithShape="1">
          <a:gsLst>
            <a:gs pos="0">
              <a:schemeClr val="dk1">
                <a:satMod val="103000"/>
                <a:lumMod val="102000"/>
                <a:tint val="94000"/>
              </a:schemeClr>
            </a:gs>
            <a:gs pos="50000">
              <a:schemeClr val="dk1">
                <a:satMod val="110000"/>
                <a:lumMod val="100000"/>
                <a:shade val="100000"/>
              </a:schemeClr>
            </a:gs>
            <a:gs pos="100000">
              <a:schemeClr val="dk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kern="1200" dirty="0"/>
            <a:t>เสริมสร้างเครือข่ายการวิจัย</a:t>
          </a:r>
        </a:p>
      </dsp:txBody>
      <dsp:txXfrm>
        <a:off x="3043932" y="1667239"/>
        <a:ext cx="1678176" cy="1051014"/>
      </dsp:txXfrm>
    </dsp:sp>
    <dsp:sp modelId="{59515863-4EA9-46D8-A1F2-06D5D0E47EC9}">
      <dsp:nvSpPr>
        <dsp:cNvPr id="0" name=""/>
        <dsp:cNvSpPr/>
      </dsp:nvSpPr>
      <dsp:spPr>
        <a:xfrm>
          <a:off x="3769135" y="584923"/>
          <a:ext cx="4653728" cy="4653728"/>
        </a:xfrm>
        <a:custGeom>
          <a:avLst/>
          <a:gdLst/>
          <a:ahLst/>
          <a:cxnLst/>
          <a:rect l="0" t="0" r="0" b="0"/>
          <a:pathLst>
            <a:path>
              <a:moveTo>
                <a:pt x="559684" y="813135"/>
              </a:moveTo>
              <a:arcTo wR="2326864" hR="2326864" stAng="13234959" swAng="121171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46EA6A-DD2D-48EF-B41F-555F78F30C8D}">
      <dsp:nvSpPr>
        <dsp:cNvPr id="0" name=""/>
        <dsp:cNvSpPr/>
      </dsp:nvSpPr>
      <dsp:spPr>
        <a:xfrm>
          <a:off x="3934007" y="629625"/>
          <a:ext cx="4196987" cy="4196987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EF06E0-E843-4EDA-AD34-E84837A7E4A9}">
      <dsp:nvSpPr>
        <dsp:cNvPr id="0" name=""/>
        <dsp:cNvSpPr/>
      </dsp:nvSpPr>
      <dsp:spPr>
        <a:xfrm>
          <a:off x="3934007" y="629625"/>
          <a:ext cx="4196987" cy="4196987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31B06E-6E4F-46EB-AD3F-2C80A78499E9}">
      <dsp:nvSpPr>
        <dsp:cNvPr id="0" name=""/>
        <dsp:cNvSpPr/>
      </dsp:nvSpPr>
      <dsp:spPr>
        <a:xfrm>
          <a:off x="3934007" y="629625"/>
          <a:ext cx="4196987" cy="4196987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493779-C203-4B2A-B312-30591C27F91C}">
      <dsp:nvSpPr>
        <dsp:cNvPr id="0" name=""/>
        <dsp:cNvSpPr/>
      </dsp:nvSpPr>
      <dsp:spPr>
        <a:xfrm>
          <a:off x="3934007" y="629625"/>
          <a:ext cx="4196987" cy="4196987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CCB72C-75C8-4281-B151-D4FD1BCF16F3}">
      <dsp:nvSpPr>
        <dsp:cNvPr id="0" name=""/>
        <dsp:cNvSpPr/>
      </dsp:nvSpPr>
      <dsp:spPr>
        <a:xfrm>
          <a:off x="5066607" y="1762224"/>
          <a:ext cx="1931789" cy="19317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800" kern="1200" dirty="0"/>
            <a:t>แหล่งทุนวิจัยของ มจร</a:t>
          </a:r>
        </a:p>
      </dsp:txBody>
      <dsp:txXfrm>
        <a:off x="5349511" y="2045128"/>
        <a:ext cx="1365981" cy="1365981"/>
      </dsp:txXfrm>
    </dsp:sp>
    <dsp:sp modelId="{43581CE3-B0D4-45B2-8BC8-14BFCE8B2103}">
      <dsp:nvSpPr>
        <dsp:cNvPr id="0" name=""/>
        <dsp:cNvSpPr/>
      </dsp:nvSpPr>
      <dsp:spPr>
        <a:xfrm>
          <a:off x="5017487" y="2180"/>
          <a:ext cx="2030028" cy="1352252"/>
        </a:xfrm>
        <a:prstGeom prst="ellipse">
          <a:avLst/>
        </a:prstGeom>
        <a:solidFill>
          <a:schemeClr val="accent6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kern="1200" dirty="0"/>
            <a:t>งบประมาณประจำปี (ราว ๓๐ ล้านบาท)</a:t>
          </a:r>
        </a:p>
      </dsp:txBody>
      <dsp:txXfrm>
        <a:off x="5314778" y="200213"/>
        <a:ext cx="1435446" cy="956186"/>
      </dsp:txXfrm>
    </dsp:sp>
    <dsp:sp modelId="{1673ACAE-5694-41CD-9C27-B79E0D8D1A7A}">
      <dsp:nvSpPr>
        <dsp:cNvPr id="0" name=""/>
        <dsp:cNvSpPr/>
      </dsp:nvSpPr>
      <dsp:spPr>
        <a:xfrm>
          <a:off x="7093006" y="2051992"/>
          <a:ext cx="1978615" cy="1352252"/>
        </a:xfrm>
        <a:prstGeom prst="ellipse">
          <a:avLst/>
        </a:prstGeom>
        <a:gradFill rotWithShape="1">
          <a:gsLst>
            <a:gs pos="0">
              <a:schemeClr val="accent5">
                <a:satMod val="103000"/>
                <a:lumMod val="102000"/>
                <a:tint val="94000"/>
              </a:schemeClr>
            </a:gs>
            <a:gs pos="50000">
              <a:schemeClr val="accent5">
                <a:satMod val="110000"/>
                <a:lumMod val="100000"/>
                <a:shade val="100000"/>
              </a:schemeClr>
            </a:gs>
            <a:gs pos="100000">
              <a:schemeClr val="accent5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kern="1200" dirty="0"/>
            <a:t>ทุนยุทธศาสตร์ของ สกสว. วช.</a:t>
          </a:r>
        </a:p>
      </dsp:txBody>
      <dsp:txXfrm>
        <a:off x="7382767" y="2250025"/>
        <a:ext cx="1399093" cy="956186"/>
      </dsp:txXfrm>
    </dsp:sp>
    <dsp:sp modelId="{788779D9-5869-4977-8F2D-2A57FE2EDA24}">
      <dsp:nvSpPr>
        <dsp:cNvPr id="0" name=""/>
        <dsp:cNvSpPr/>
      </dsp:nvSpPr>
      <dsp:spPr>
        <a:xfrm>
          <a:off x="4696537" y="4101805"/>
          <a:ext cx="2671928" cy="1352252"/>
        </a:xfrm>
        <a:prstGeom prst="ellipse">
          <a:avLst/>
        </a:prstGeom>
        <a:gradFill rotWithShape="1">
          <a:gsLst>
            <a:gs pos="0">
              <a:schemeClr val="dk1">
                <a:satMod val="103000"/>
                <a:lumMod val="102000"/>
                <a:tint val="94000"/>
              </a:schemeClr>
            </a:gs>
            <a:gs pos="50000">
              <a:schemeClr val="dk1">
                <a:satMod val="110000"/>
                <a:lumMod val="100000"/>
                <a:shade val="100000"/>
              </a:schemeClr>
            </a:gs>
            <a:gs pos="100000">
              <a:schemeClr val="dk1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3">
          <a:schemeClr val="dk1"/>
        </a:fillRef>
        <a:effectRef idx="2">
          <a:schemeClr val="dk1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kern="1200" dirty="0"/>
            <a:t>ทุนจากแหล่งทุนภาครัฐ/เอกชน/ท้องถิ่น</a:t>
          </a:r>
        </a:p>
      </dsp:txBody>
      <dsp:txXfrm>
        <a:off x="5087832" y="4299838"/>
        <a:ext cx="1889338" cy="956186"/>
      </dsp:txXfrm>
    </dsp:sp>
    <dsp:sp modelId="{563D53AD-CAFA-4C5C-A1DA-32A6947BAB82}">
      <dsp:nvSpPr>
        <dsp:cNvPr id="0" name=""/>
        <dsp:cNvSpPr/>
      </dsp:nvSpPr>
      <dsp:spPr>
        <a:xfrm>
          <a:off x="3120377" y="2051992"/>
          <a:ext cx="1724622" cy="1352252"/>
        </a:xfrm>
        <a:prstGeom prst="ellipse">
          <a:avLst/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b="1" kern="1200" dirty="0"/>
            <a:t>ทุนจากส่วนงาน</a:t>
          </a:r>
        </a:p>
      </dsp:txBody>
      <dsp:txXfrm>
        <a:off x="3372942" y="2250025"/>
        <a:ext cx="1219492" cy="9561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A51DE-CED0-4EBC-94B6-930C60E5D6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BC23F7-8EBD-4A2F-BF86-FCFC1219A8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42932D-F8F5-449C-BCCD-6406EDC61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81981-2BD6-42FD-9EDD-7B007B80D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A1F847-ECB2-4568-B7D3-671A4186B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4140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E22E-046E-46DE-B7B5-A0E592DDF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0B7385-1DB9-4A12-9F4C-6BE5E2DDDE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38BE3E-EF32-463A-8335-88C530DC9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BAB41-14F6-423E-9A21-DACD6CEBA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587349-50FE-4E9B-AB32-5DF71A364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525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941EA-3B03-4D64-9BBF-7B94E052E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40DFBA-FB01-4A7E-A719-D69FE7778F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7025D-6004-465A-803C-AAB420784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8720B-0F56-40CB-8172-93E00675E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D1820A-905D-4F28-9787-F922B91E5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84152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F5E07-0BCE-4E81-9B2A-ED7F853AD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3A1AF-984C-4121-9254-56BBD50149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366722-E102-4AAB-AF45-06874EB008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A72114-EA5A-4AF3-91B2-19197EAD8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392893-2266-41F2-894E-D510E5221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9ECABD-13E4-48EE-AFD2-AB528E3CC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7801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C1C2D-DE0B-4889-B242-9311B48C1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64EA7F-C309-43F0-97F3-73400BF348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3457F4-C48B-4EDA-BCC5-4293C59D0D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EAF36F-B5DB-495D-A3E7-DD1C265AF1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33A787-81DB-45C0-908C-24A32D8979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7C880C-C13F-4A77-96E0-92EDCA3C9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C77544-787A-4D27-8CB8-B0B7D9C2A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4D82C7-3852-4894-B10F-F367F02D4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0870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922A7-B485-455B-BE7E-94A602615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714A35-0F74-4BE8-B950-C22D6F849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78ED3F-73AB-4171-9DA9-042397EF8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67F134-9114-4BFE-A72B-100E7933A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1875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CAF5E9-C54B-4AC4-A5B7-899D9791F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177C4C-773F-457C-9595-8F4881710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955B53-E6E1-46C3-869D-46B3380AA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57818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36786-D7AB-4430-B931-E5B3B9A8D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0918B-D3F4-4A7F-83E2-018C6788D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D54382-049A-4946-B69B-D897AA82EE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121274-BFBC-4929-A427-31E71493A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946612-EACB-412E-9DB9-33081F336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2E4519-2E31-4232-AC87-11F6BCEA1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98465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4DEBD-E90D-4340-A12C-4D6EC0235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F2BA66-F2EC-43CA-8383-12C2DAC4B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E037F6-213B-492B-B43B-8130A1DB8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B22B9-94A5-4543-8D5E-31C1782BE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78A5C9-9D93-47EB-959B-485384D92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D66F4E-F473-4617-A172-0D214B38D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1659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DCDA9-DBF6-45E2-91C6-EBDBAEB62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0224AB-DEDA-4E89-ABCB-E540EC2DCE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D2F49E-B6AD-40AA-A76A-3E6878041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F7C592-C118-44BE-BC7B-C2F353AB5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49C9D5-1ED2-49CC-A5A0-05FEF4A6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89803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AFB347-2456-4807-9D7C-1180CBE9CE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E90E6F-0044-48D7-B7F1-180E6025A5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687A2B-97F6-42ED-8B70-8502D575E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41C5CF-FD4C-42E8-A3D4-F6EB9BA0B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71196A-DAFC-4918-8682-C0E25F493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717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5A45BE-F0A9-401E-AE3F-8755D776E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13D062-9F39-41C7-98AB-41AD01051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B4C442-08EC-4316-AEBD-1505B55C0F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8B612-448C-4928-92C1-27B35F994961}" type="datetimeFigureOut">
              <a:rPr lang="th-TH" smtClean="0"/>
              <a:t>07/09/64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9B87B-4AD6-4F80-8BD7-2134205BFF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A9CBA-3F95-4AB5-8663-86E8D15F39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12545-671C-4399-99E6-E6EB1C5634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24110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6E654-1122-43EB-9639-23BA90D066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1"/>
            <a:ext cx="12192000" cy="261891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6600" dirty="0"/>
              <a:t>การจัดตั้งหน่วยวิจัยประจำส่วนงาน</a:t>
            </a:r>
            <a:br>
              <a:rPr lang="th-TH" sz="6600" dirty="0"/>
            </a:br>
            <a:r>
              <a:rPr lang="th-TH" sz="6600" dirty="0"/>
              <a:t>และการให้ทุนวิจัยโดยทุนของส่วนงาน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8409D5-3321-4949-A3E0-9C462FE5D4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618912"/>
            <a:ext cx="12192000" cy="4239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th-TH" sz="3600" b="1" dirty="0"/>
          </a:p>
          <a:p>
            <a:r>
              <a:rPr lang="th-TH" sz="3600" b="1" dirty="0"/>
              <a:t>พระสุธีรัตนบัณฑิต</a:t>
            </a:r>
          </a:p>
          <a:p>
            <a:r>
              <a:rPr lang="th-TH" sz="3600" b="1" dirty="0"/>
              <a:t>ผู้อำนวยการสถาบันวิจัยพุทธ</a:t>
            </a:r>
            <a:r>
              <a:rPr lang="th-TH" sz="3600" b="1" dirty="0" err="1"/>
              <a:t>ศา</a:t>
            </a:r>
            <a:r>
              <a:rPr lang="th-TH" sz="3600" b="1" dirty="0"/>
              <a:t>สตร</a:t>
            </a:r>
            <a:br>
              <a:rPr lang="th-TH" sz="3600" b="1" dirty="0"/>
            </a:br>
            <a:endParaRPr lang="th-TH" sz="3600" b="1" dirty="0"/>
          </a:p>
          <a:p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4124210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การจัดตั้งหน่วยวิจัยประจำส่วนงาน</a:t>
            </a:r>
            <a:br>
              <a:rPr lang="th-TH" dirty="0"/>
            </a:br>
            <a:r>
              <a:rPr lang="th-TH" dirty="0"/>
              <a:t>(โครงการจัดตั้งสถาบัน/ศูนย์วิจัยประจำคณะ...วิทยาเขต...วิทยาลัยสงฆ์)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th-TH" sz="4000" b="1" dirty="0"/>
              <a:t>เป้าหมาย</a:t>
            </a:r>
          </a:p>
          <a:p>
            <a:r>
              <a:rPr lang="th-TH" dirty="0"/>
              <a:t>เพื่อเสริมสร้างความเข้มแข็งการวิจัยของส่วนงาน (คณะ วิทยาเขต วิทยาลัยสงฆ์ และส่วนงานอื่น ๆ)</a:t>
            </a:r>
          </a:p>
          <a:p>
            <a:r>
              <a:rPr lang="th-TH" dirty="0"/>
              <a:t>เพื่อเป็นหน่วย (ศูนย์) ประสานงานวิจัยระหว่างสถาบันวิจัยพุทธศาสตร์กับการวิจัยของส่วนงาน</a:t>
            </a:r>
          </a:p>
          <a:p>
            <a:r>
              <a:rPr lang="th-TH" dirty="0"/>
              <a:t>เพื่อพัฒนาศักยภาพการวิจัยของส่วนงาน มหาวิทยาลัยมหาจุฬาลงกรณราชวิทยาลัย</a:t>
            </a:r>
          </a:p>
          <a:p>
            <a:endParaRPr lang="th-TH" dirty="0"/>
          </a:p>
          <a:p>
            <a:r>
              <a:rPr lang="th-TH" sz="4000" b="1" dirty="0"/>
              <a:t>เป้าหมายเชิงปริมาณ </a:t>
            </a:r>
          </a:p>
          <a:p>
            <a:r>
              <a:rPr lang="th-TH" dirty="0"/>
              <a:t>มีการจัดตั้งหน่วย (ศูนย์) วิจัยประจำ </a:t>
            </a:r>
          </a:p>
          <a:p>
            <a:r>
              <a:rPr lang="th-TH" dirty="0"/>
              <a:t>๕ คณะ</a:t>
            </a:r>
          </a:p>
          <a:p>
            <a:r>
              <a:rPr lang="th-TH" dirty="0"/>
              <a:t>๑๑ วิทยาเขต</a:t>
            </a:r>
          </a:p>
          <a:p>
            <a:r>
              <a:rPr lang="th-TH" dirty="0"/>
              <a:t>๒๗ วิทยาลัย</a:t>
            </a:r>
          </a:p>
        </p:txBody>
      </p:sp>
    </p:spTree>
    <p:extLst>
      <p:ext uri="{BB962C8B-B14F-4D97-AF65-F5344CB8AC3E}">
        <p14:creationId xmlns:p14="http://schemas.microsoft.com/office/powerpoint/2010/main" val="2923073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การจัดตั้งหน่วยวิจัยประจำส่วนงาน</a:t>
            </a:r>
            <a:br>
              <a:rPr lang="th-TH" dirty="0"/>
            </a:br>
            <a:r>
              <a:rPr lang="th-TH" dirty="0"/>
              <a:t>(โครงการจัดตั้งสถาบัน/ศูนย์วิจัยประจำคณะ...วิทยาเขต...วิทยาลัยสงฆ์)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th-TH" sz="4000" dirty="0">
                <a:latin typeface="Angsana New" panose="02020603050405020304" pitchFamily="18" charset="-34"/>
                <a:cs typeface="Angsana New" panose="02020603050405020304" pitchFamily="18" charset="-34"/>
              </a:rPr>
              <a:t>วัตถุประสงค์ </a:t>
            </a:r>
          </a:p>
          <a:p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เพื่อกำหนดให้เป็นศูนย์ประสานงานวิจัยกับสถาบันวิจัยพุทธศาสตร์ ให้บริการงานวิจัยด้านพระพุทธศาสนาบูรณาการครอบคลุมทุกกลุ่มความรู้และศาสตร์สมัยใหม่เชิงพื้นที่ </a:t>
            </a:r>
            <a:endParaRPr lang="en-US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เพื่อพัฒนาคณาจารย์ และผู้ปฏิบัติงานด้านงานวิจัย เสริมสร้างความร่วมมือทางวิชาการ และงานวิจัยกับสถาบันเครือข่ายในระดับท้องถิ่น และระดับภูมิภาค</a:t>
            </a:r>
            <a:endParaRPr lang="en-US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เพื่อส่งเสริม และสนับสนุนการนำองค์ความรู้จากการวิจัยไปใช้ในการเรียนการสอน การพัฒนาบุคคลและสังคม ในระดับท้องถิ่นและภูมิภาค</a:t>
            </a:r>
            <a:endParaRPr lang="en-US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เพื่อวิเคราะห์ ติดตาม และประเมินผลการพัฒนาศักยภาพความสามารถด้านการวิจัยของมหาวิทยาลัยที่มีประสิทธิภาพ</a:t>
            </a:r>
            <a:endParaRPr lang="en-US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เพื่อส่งเสริม อนุรักษ์ และพัฒนางานวิจัยการเสริมสร้างภูมิคุ้มกันของภูมิปัญญาท้องถิ่น </a:t>
            </a:r>
            <a:r>
              <a:rPr lang="th-TH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ศิลป</a:t>
            </a:r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วัฒนธรรมที่หลากหลาย และการดำรงวิถีชีวิตสังคมตามแนวพุทธศาสนา</a:t>
            </a:r>
            <a:endParaRPr lang="en-US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endParaRPr lang="th-TH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63981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การจัดตั้งหน่วยวิจัยประจำส่วนงาน</a:t>
            </a:r>
            <a:br>
              <a:rPr lang="th-TH" dirty="0"/>
            </a:br>
            <a:r>
              <a:rPr lang="th-TH" dirty="0"/>
              <a:t>(โครงการจัดตั้งสถาบัน/ศูนย์วิจัยประจำคณะ...วิทยาเขต...วิทยาลัยสงฆ์)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43818"/>
            <a:ext cx="12191999" cy="549592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/>
              <a:t>วิธีการดำเนินการ</a:t>
            </a:r>
          </a:p>
          <a:p>
            <a:r>
              <a:rPr lang="th-TH" sz="3200" dirty="0"/>
              <a:t>๑. ให้ผู้บริหารส่วนงาน รองอธิการบดี คณบดี และ ผอ. ตั้งคณะกรรมการประจำหน่วยวิจัยของส่วนงาน โดยมีองค์ประกอบคณะกรรมการ คือ </a:t>
            </a:r>
          </a:p>
          <a:p>
            <a:r>
              <a:rPr lang="th-TH" sz="3200" dirty="0"/>
              <a:t>(๑) ผู้บริหารหรือผู้ที่บริหารมอบหมาย เช่น ฝ่ายวิชาการ</a:t>
            </a:r>
          </a:p>
          <a:p>
            <a:r>
              <a:rPr lang="th-TH" sz="3200" dirty="0"/>
              <a:t>(๒) ตัวแทนจากอาจารย์ประจำทุกสาขา</a:t>
            </a:r>
          </a:p>
          <a:p>
            <a:r>
              <a:rPr lang="th-TH" sz="3200" dirty="0"/>
              <a:t>(๓) ผู้ทรงคุณวุฒิทั้งภายในและภายนอก</a:t>
            </a:r>
          </a:p>
          <a:p>
            <a:r>
              <a:rPr lang="th-TH" sz="3200" dirty="0"/>
              <a:t>(๔) กรรมการและเลขานุการ (จำนวนไม่เกิน ๑๕ รูป/คน)</a:t>
            </a:r>
          </a:p>
          <a:p>
            <a:r>
              <a:rPr lang="th-TH" sz="3200" dirty="0"/>
              <a:t>๒. กำหนดหน้าที่ของคณะกรรมการ เช่น ให้คณะกรรมการกำหนดนโยบาย ยุทธศาสตร์ การขับเคลื่อนการวิจัยของส่วนงาน กำกับ ติดตามและประเมินการวิจัย ประสานงานงานวิจัยกับสถาบันวิจัยพุทธศาสตร์</a:t>
            </a:r>
          </a:p>
          <a:p>
            <a:r>
              <a:rPr lang="th-TH" sz="3200" dirty="0"/>
              <a:t>๓. เปิดบัญชีการวิจัยของส่วนงาน เพื่อรองรับทุนอุดหนุนจากมหาวิทยาลัยและทุนภายนอก (การบริจาค)</a:t>
            </a:r>
          </a:p>
          <a:p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3378970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การจัดตั้งหน่วยวิจัยประจำส่วนงาน</a:t>
            </a:r>
            <a:br>
              <a:rPr lang="th-TH" dirty="0"/>
            </a:br>
            <a:r>
              <a:rPr lang="th-TH" dirty="0"/>
              <a:t>(โครงการจัดตั้งสถาบัน/ศูนย์วิจัยประจำคณะ...วิทยาเขต...วิทยาลัยสงฆ์)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2F60B9C-3324-481A-890C-232F89F969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2794946"/>
              </p:ext>
            </p:extLst>
          </p:nvPr>
        </p:nvGraphicFramePr>
        <p:xfrm>
          <a:off x="0" y="1384300"/>
          <a:ext cx="12192000" cy="5456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6144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การจัดตั้งหน่วยวิจัยประจำส่วนงาน</a:t>
            </a:r>
            <a:br>
              <a:rPr lang="th-TH" dirty="0"/>
            </a:br>
            <a:r>
              <a:rPr lang="th-TH" dirty="0"/>
              <a:t>(โครงการจัดตั้งสถาบัน/ศูนย์วิจัยประจำคณะ...วิทยาเขต...วิทยาลัยสงฆ์)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th-TH" sz="3600" b="1" dirty="0"/>
              <a:t>ชื่อของหน่วยวิจัย เช่น</a:t>
            </a:r>
          </a:p>
          <a:p>
            <a:r>
              <a:rPr lang="th-TH" dirty="0"/>
              <a:t>หน่วยวิจัยวิทยาลัยสงฆ์เชียงราย (ตามกฎหมาย)</a:t>
            </a:r>
          </a:p>
          <a:p>
            <a:r>
              <a:rPr lang="th-TH" dirty="0"/>
              <a:t>โครงการจัดตั้งสถาบันวิจัยพระพิมลธรรมของวิทยาเขตขอนแก่น (เสนอเป็นโครงการ)</a:t>
            </a:r>
          </a:p>
          <a:p>
            <a:r>
              <a:rPr lang="th-TH" dirty="0"/>
              <a:t>โครงการจัดตั้งสถาบันวิจัยวิทยาลัยสงฆ์นครน่าน </a:t>
            </a:r>
          </a:p>
          <a:p>
            <a:r>
              <a:rPr lang="th-TH" dirty="0"/>
              <a:t>โครงการจัดตั้งสถาบันวิจัยและนวัตกรรมวิทยาเขตสุรินทร์  เป็นต้น</a:t>
            </a:r>
          </a:p>
        </p:txBody>
      </p:sp>
    </p:spTree>
    <p:extLst>
      <p:ext uri="{BB962C8B-B14F-4D97-AF65-F5344CB8AC3E}">
        <p14:creationId xmlns:p14="http://schemas.microsoft.com/office/powerpoint/2010/main" val="3273599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การจัดตั้งหน่วยวิจัยประจำส่วนงาน</a:t>
            </a:r>
            <a:br>
              <a:rPr lang="th-TH" dirty="0"/>
            </a:br>
            <a:r>
              <a:rPr lang="th-TH" dirty="0"/>
              <a:t>(โครงการจัดตั้งสถาบัน/ศูนย์วิจัยประจำคณะ...วิทยาเขต...วิทยาลัยสงฆ์)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th-TH" sz="3200" b="1" dirty="0"/>
              <a:t>การเปิดบัญชีของหน่วยวิจัย (โครงการจัดตั้งสถาบันวิจัย......)</a:t>
            </a:r>
          </a:p>
          <a:p>
            <a:r>
              <a:rPr lang="th-TH" dirty="0"/>
              <a:t>ให้เปิดบัญชีในนาม การวิจัยของส่วนงาน เช่น “กองทุนวิจัยวิทยาลัยสงฆ์นครน่าน” เป็นต้น </a:t>
            </a:r>
          </a:p>
          <a:p>
            <a:r>
              <a:rPr lang="th-TH" dirty="0"/>
              <a:t>โดยให้มีการเบิกจ่ายร่วมกัน ๓ รูป/คน</a:t>
            </a:r>
          </a:p>
          <a:p>
            <a:r>
              <a:rPr lang="th-TH" dirty="0"/>
              <a:t>โดยสถาบันวิจัยพุทธศาสตร์จะจัดสรรงบประมาณปี ๖๕ จำนวน ๒๐,๐๐๐ บาท</a:t>
            </a:r>
          </a:p>
          <a:p>
            <a:endParaRPr lang="th-TH" dirty="0"/>
          </a:p>
          <a:p>
            <a:r>
              <a:rPr lang="th-TH" sz="3200" b="1" dirty="0"/>
              <a:t>แหล่งทุน/การจัดหาทุน</a:t>
            </a:r>
          </a:p>
          <a:p>
            <a:r>
              <a:rPr lang="th-TH" dirty="0"/>
              <a:t>ทุนจากมหาวิทยาลัย/สถาบันวิจัยพุทธศาสตร์ (จัดสรรให้เป็นบางปี)</a:t>
            </a:r>
          </a:p>
          <a:p>
            <a:r>
              <a:rPr lang="th-TH" dirty="0"/>
              <a:t>ทุนจากการค่าบำรุงการวิจัย/อุดหนุนสถาบัน ของนักวิจัยที่รับทุนภายนอก ร้อยละ ๕</a:t>
            </a:r>
            <a:r>
              <a:rPr lang="en-US" dirty="0"/>
              <a:t>-</a:t>
            </a:r>
            <a:r>
              <a:rPr lang="th-TH" dirty="0"/>
              <a:t>๑๐ </a:t>
            </a:r>
          </a:p>
          <a:p>
            <a:r>
              <a:rPr lang="th-TH" dirty="0"/>
              <a:t>ทุนจากการบริจาคของมีจิตศรัทธา</a:t>
            </a:r>
          </a:p>
          <a:p>
            <a:r>
              <a:rPr lang="th-TH" dirty="0"/>
              <a:t>ทุนนจากกิจกรรมการวิจัย/ค่าวารสารของการวิจัย/การจัดประชุมการวิจัย ประจำปี</a:t>
            </a:r>
          </a:p>
        </p:txBody>
      </p:sp>
    </p:spTree>
    <p:extLst>
      <p:ext uri="{BB962C8B-B14F-4D97-AF65-F5344CB8AC3E}">
        <p14:creationId xmlns:p14="http://schemas.microsoft.com/office/powerpoint/2010/main" val="242734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การจัดตั้งหน่วยวิจัยประจำส่วนงาน</a:t>
            </a:r>
            <a:br>
              <a:rPr lang="th-TH" dirty="0"/>
            </a:br>
            <a:r>
              <a:rPr lang="th-TH" dirty="0"/>
              <a:t>(โครงการจัดตั้งสถาบัน/ศูนย์วิจัยประจำคณะ...วิทยาเขต...วิทยาลัยสงฆ์)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th-TH" sz="3600" b="1" dirty="0"/>
              <a:t>แนวทางการดำเนินการของหน่วยวิจัย/สถาบันวิจัยประจำส่วนงาน</a:t>
            </a:r>
          </a:p>
          <a:p>
            <a:r>
              <a:rPr lang="th-TH" dirty="0"/>
              <a:t>พัฒนาโครงการวิจัยของส่วนงาน (ที่มาจากทุกสาขาวิชาที่เปิดสอนในคณะ วิทยาเขต วิทยาลัยสงฆ์) เพื่อขอรับทุนอุดหนุนการวิจัยจากมหาวิทยาลัยและแหล่งทุนการวิจัยในระดับชาติ</a:t>
            </a:r>
          </a:p>
          <a:p>
            <a:r>
              <a:rPr lang="th-TH" dirty="0"/>
              <a:t>พัฒนานักวิจัยในทุกระดับ</a:t>
            </a:r>
          </a:p>
          <a:p>
            <a:r>
              <a:rPr lang="th-TH" dirty="0"/>
              <a:t>พัฒนากิจกรรมส่งเสริมการวิจัย เช่น การจัดประชุมวิชาการ การส่งเสริมการวิจัยชุมชน การตีพิมพ์ในวารสาร</a:t>
            </a:r>
          </a:p>
          <a:p>
            <a:r>
              <a:rPr lang="th-TH" dirty="0"/>
              <a:t>การจัดหาทุนการวิจัยของส่วนงาน</a:t>
            </a:r>
          </a:p>
          <a:p>
            <a:r>
              <a:rPr lang="th-TH" dirty="0"/>
              <a:t>การกำกับ ติดตามและประเมินผลการวิจัย</a:t>
            </a:r>
          </a:p>
          <a:p>
            <a:r>
              <a:rPr lang="th-TH" dirty="0"/>
              <a:t>พัฒนาชุดความรู้และนวัตกรรมของส่วนงาน</a:t>
            </a:r>
          </a:p>
          <a:p>
            <a:r>
              <a:rPr lang="th-TH" dirty="0"/>
              <a:t>จัดทำระบบข้อมูลสารสนเทศการวิจัยของส่วนงาน</a:t>
            </a:r>
          </a:p>
          <a:p>
            <a:r>
              <a:rPr lang="th-TH" dirty="0"/>
              <a:t>กรรมการดำรงวาระไม่เกิน ๓ ปี </a:t>
            </a:r>
          </a:p>
        </p:txBody>
      </p:sp>
    </p:spTree>
    <p:extLst>
      <p:ext uri="{BB962C8B-B14F-4D97-AF65-F5344CB8AC3E}">
        <p14:creationId xmlns:p14="http://schemas.microsoft.com/office/powerpoint/2010/main" val="472248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การจัดตั้งหน่วยวิจัยประจำส่วนงาน</a:t>
            </a:r>
            <a:br>
              <a:rPr lang="th-TH" dirty="0"/>
            </a:br>
            <a:r>
              <a:rPr lang="th-TH" dirty="0"/>
              <a:t>(โครงการจัดตั้งสถาบัน/ศูนย์วิจัยประจำคณะ...วิทยาเขต...วิทยาลัยสงฆ์)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th-TH" sz="3200" b="1" dirty="0"/>
              <a:t>ผลที่คาดว่าจะได้รับ</a:t>
            </a:r>
          </a:p>
          <a:p>
            <a:r>
              <a:rPr lang="th-TH" dirty="0"/>
              <a:t>การเติบโต เข้มแข็งการวิจัยของส่วนงาน</a:t>
            </a:r>
          </a:p>
          <a:p>
            <a:r>
              <a:rPr lang="th-TH" dirty="0"/>
              <a:t>การพัฒนานักวิจัย</a:t>
            </a:r>
          </a:p>
          <a:p>
            <a:r>
              <a:rPr lang="th-TH" dirty="0"/>
              <a:t>การพัฒนากิจกรรมและโครงการวิจัย</a:t>
            </a:r>
          </a:p>
          <a:p>
            <a:r>
              <a:rPr lang="th-TH" dirty="0"/>
              <a:t>การพัฒนานวัตกรรมการวิจัยของส่วนงาน</a:t>
            </a:r>
          </a:p>
          <a:p>
            <a:r>
              <a:rPr lang="th-TH" dirty="0"/>
              <a:t>เกิดเครือข่ายการวิจัยของมหาวิทยาลัยมหาจุฬาลงกรณราชวิทยาลัย/และหน่วยงานวิจัยในระดับชาติ นานาชาติ</a:t>
            </a:r>
          </a:p>
          <a:p>
            <a:r>
              <a:rPr lang="th-TH" dirty="0"/>
              <a:t>การแสดงเอกลักษณ์การวิจัยของส่วนงาน</a:t>
            </a:r>
          </a:p>
          <a:p>
            <a:endParaRPr lang="th-TH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4605647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การให้ทุนวิจัยโดยทุนของส่วนงาน</a:t>
            </a:r>
            <a:br>
              <a:rPr lang="th-TH" dirty="0"/>
            </a:br>
            <a:r>
              <a:rPr lang="th-TH" dirty="0"/>
              <a:t>(หน่วย/สถาบัน/ศูนย์วิจัยประจำคณะ...วิทยาเขต...วิทยาลัยสงฆ์)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F94D4BB-1EA5-4AD0-BDD0-5ECAEA9B7D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0196391"/>
              </p:ext>
            </p:extLst>
          </p:nvPr>
        </p:nvGraphicFramePr>
        <p:xfrm>
          <a:off x="0" y="1384300"/>
          <a:ext cx="12192000" cy="5456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57497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การให้ทุนวิจัยโดยทุนของส่วนงาน/หลักสูตร</a:t>
            </a:r>
            <a:br>
              <a:rPr lang="th-TH" dirty="0"/>
            </a:br>
            <a:r>
              <a:rPr lang="th-TH" dirty="0"/>
              <a:t>(หน่วย/สถาบัน/ศูนย์วิจัยประจำคณะ...วิทยาเขต...วิทยาลัยสงฆ์)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th-TH" sz="3200" b="1" dirty="0"/>
              <a:t>เป้าหมายการให้ทุนโดยทุนของส่วนงาน/หลักสูตร ประจำปี ๒๕๖๕</a:t>
            </a:r>
          </a:p>
          <a:p>
            <a:r>
              <a:rPr lang="th-TH" dirty="0"/>
              <a:t>เพื่อตอบการประกันคุณภาพการศึกษา (ในองค์ประกอบการวิจัย)</a:t>
            </a:r>
          </a:p>
          <a:p>
            <a:r>
              <a:rPr lang="th-TH" dirty="0"/>
              <a:t>การพัฒนานักวิจัยรุ่นใหม่ (ให้มีประวัติการเป็นหัวหน้าโครงการวิจัย)</a:t>
            </a:r>
          </a:p>
          <a:p>
            <a:r>
              <a:rPr lang="th-TH" dirty="0"/>
              <a:t>การพัฒนาชุดความรู้ การวิจัย และนวัตกรรมของส่วนงาน (ที่สอดคล้องกับสาขาวิชาที่สอน)</a:t>
            </a:r>
          </a:p>
          <a:p>
            <a:r>
              <a:rPr lang="th-TH" dirty="0"/>
              <a:t>การส่งเสริมการบริการวิชาการแก่สังคม/ชุมชน</a:t>
            </a:r>
          </a:p>
          <a:p>
            <a:r>
              <a:rPr lang="th-TH" dirty="0"/>
              <a:t>การพัฒนาพื้นที่เชิงสร้างสรรค์/เครือข่ายการวิจัย</a:t>
            </a:r>
          </a:p>
          <a:p>
            <a:r>
              <a:rPr lang="th-TH" dirty="0"/>
              <a:t>การส่งเสริมการขอตำแหน่งทางวิชาการ</a:t>
            </a:r>
          </a:p>
        </p:txBody>
      </p:sp>
    </p:spTree>
    <p:extLst>
      <p:ext uri="{BB962C8B-B14F-4D97-AF65-F5344CB8AC3E}">
        <p14:creationId xmlns:p14="http://schemas.microsoft.com/office/powerpoint/2010/main" val="3194854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การให้ทุนวิจัยโดยทุนของส่วนงาน</a:t>
            </a:r>
            <a:br>
              <a:rPr lang="th-TH" dirty="0"/>
            </a:br>
            <a:r>
              <a:rPr lang="th-TH" dirty="0"/>
              <a:t>(หน่วย/สถาบัน/ศูนย์วิจัยประจำคณะ...วิทยาเขต...วิทยาลัยสงฆ์)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th-TH" sz="3200" b="1" dirty="0"/>
              <a:t>การพัฒนาข้อเสนอโครงการวิจัย</a:t>
            </a:r>
          </a:p>
          <a:p>
            <a:r>
              <a:rPr lang="th-TH" dirty="0"/>
              <a:t>ให้นักวิจัย คณาจารย์ พัฒนาโครงการวิจัยที่ตนเองสนใจ หรือตามยุทธศาสตร์การวิจัย เสนอต่อ หน่วยวิจัยประจำส่วนงาน</a:t>
            </a:r>
          </a:p>
          <a:p>
            <a:r>
              <a:rPr lang="th-TH" dirty="0"/>
              <a:t>ให้หน่วยวิจัยประจำส่วนงานส่งข้อเสนอโครงการวิจัยของคณาจารย์ (รวบรวมส่ง) ส่งสถาบันวิจัยพุทธศาสตร์</a:t>
            </a:r>
          </a:p>
          <a:p>
            <a:r>
              <a:rPr lang="th-TH" dirty="0"/>
              <a:t>สถาบันวิจัยตรวจสอบเบื้องต้นแล้วอนุมัติให้ดำเนินการทำสัญญาวิจัยกับส่วนงาน โดยระบุว่า เป็นทุนอุดหนุนการวิจัย        ของคณะ วิทยาเขต วิทยาลัยสงฆ์ นั้น ๆ </a:t>
            </a:r>
          </a:p>
          <a:p>
            <a:r>
              <a:rPr lang="th-TH" dirty="0"/>
              <a:t>สถาบันวิจัยพุทธศาสตร์แต่งตั้งผู้ทรงคุณวุฒิกำกับ ติดตาม และประเมินผลการวิจัย</a:t>
            </a:r>
          </a:p>
          <a:p>
            <a:r>
              <a:rPr lang="th-TH" dirty="0"/>
              <a:t>สถาบันวิจัยรับรองผลงานวิจัย เพื่อนำไปขอตำแหน่งทางวิชาการ</a:t>
            </a:r>
          </a:p>
          <a:p>
            <a:endParaRPr lang="th-TH" dirty="0"/>
          </a:p>
          <a:p>
            <a:endParaRPr lang="th-TH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813016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การให้ทุนวิจัยโดยทุนของส่วนงาน</a:t>
            </a:r>
            <a:br>
              <a:rPr lang="th-TH" dirty="0"/>
            </a:br>
            <a:r>
              <a:rPr lang="th-TH" dirty="0"/>
              <a:t>(หน่วย/สถาบัน/ศูนย์วิจัยประจำคณะ...วิทยาเขต...วิทยาลัยสงฆ์)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th-TH" sz="3200" b="1" dirty="0"/>
              <a:t>งบประมาณอุดหนุนการวิจัย</a:t>
            </a:r>
          </a:p>
          <a:p>
            <a:r>
              <a:rPr lang="th-TH" dirty="0"/>
              <a:t>ตั้งแต่ ๕,๐๐๐ บาท แต่ ไม่เกิน ๓๐๐,๐๐๐ บาท </a:t>
            </a:r>
          </a:p>
          <a:p>
            <a:r>
              <a:rPr lang="th-TH" dirty="0"/>
              <a:t>ส่วนงานสามารถให้ทุน ทั้งทุนที่เป็นเงินสดและหรือกระบวนการได้ (</a:t>
            </a:r>
            <a:r>
              <a:rPr lang="en-US" dirty="0"/>
              <a:t>In Kind and I Cash</a:t>
            </a:r>
            <a:r>
              <a:rPr lang="th-TH" dirty="0"/>
              <a:t>) </a:t>
            </a:r>
          </a:p>
          <a:p>
            <a:r>
              <a:rPr lang="th-TH" dirty="0"/>
              <a:t>เช่น ระบุว่า เงิน ๕,๐๐๐ บาท ส่งเสริมกระบวนวิจัยในพื้นที่คิดเป็นเงิน ๕๐,๐๐๐ บาท (รวมเป็นทุน ๕๕,๐๐๐ บาท)</a:t>
            </a:r>
          </a:p>
          <a:p>
            <a:r>
              <a:rPr lang="th-TH" dirty="0"/>
              <a:t>สามารถนำงบประมาณไประบุการให้ทุนของส่วนงานได้</a:t>
            </a:r>
          </a:p>
          <a:p>
            <a:endParaRPr lang="th-TH" dirty="0"/>
          </a:p>
          <a:p>
            <a:r>
              <a:rPr lang="th-TH" sz="3200" b="1" dirty="0"/>
              <a:t>การสนับสนุนของสถาบันวิจัยพุทธศาสตร์</a:t>
            </a:r>
          </a:p>
          <a:p>
            <a:r>
              <a:rPr lang="th-TH" dirty="0"/>
              <a:t>สถาบันวิจัยอาจจะพิจารณาให้ทุนอุดหนุนการวิจัยบางโครงการที่มีผลงานโด่ดเด่น ในด้านทุนบางส่วนและการส่งเสริมการเผยแพร่ผลงานวิจัยในระดับนานาชาติได้</a:t>
            </a:r>
          </a:p>
          <a:p>
            <a:r>
              <a:rPr lang="th-TH" dirty="0"/>
              <a:t>สนับสนุนการจัดทำเป็นหนังสือ หรือชุดความรู้จากการวิจัย</a:t>
            </a:r>
          </a:p>
        </p:txBody>
      </p:sp>
    </p:spTree>
    <p:extLst>
      <p:ext uri="{BB962C8B-B14F-4D97-AF65-F5344CB8AC3E}">
        <p14:creationId xmlns:p14="http://schemas.microsoft.com/office/powerpoint/2010/main" val="1407212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h-TH" dirty="0"/>
              <a:t>ช่วงระยะเวลาในการยื่นข้อเสนอโครงการวิจัย โดยทุนวิจัยของส่วนงาน</a:t>
            </a:r>
            <a:br>
              <a:rPr lang="th-TH" dirty="0"/>
            </a:br>
            <a:r>
              <a:rPr lang="th-TH" dirty="0"/>
              <a:t>ประจำปี ๒๕๖๕ (หรือทุกปี)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C107894-8AD6-4A36-AFBD-0C993FBAB1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9978851"/>
              </p:ext>
            </p:extLst>
          </p:nvPr>
        </p:nvGraphicFramePr>
        <p:xfrm>
          <a:off x="0" y="1343818"/>
          <a:ext cx="12192000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770272258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05449218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759045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กิจกรรมการวิจัย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ระยะเวลา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หมายเหตุ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1032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/>
                        <a:t>การพัฒนาข้อเสนอโครงการวิจัย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กันยายน – พฤศจิกายน ๒๕๖๔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นักวิจัยส่งให้หน่วยวิจัยของส่วนงาน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3324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/>
                        <a:t>การพิจารณาข้อเสนอวิจัยเบื้องต้น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พฤศจิกายน – ธันวาคม ๒๕๖๔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สถาบันวิจัยพุทธศาสตร์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4955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err="1"/>
                        <a:t>การทำ</a:t>
                      </a:r>
                      <a:r>
                        <a:rPr lang="th-TH" dirty="0"/>
                        <a:t>สัญญาวิจัยกับส่วนงาน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มกราคม – กุมภาพันธ์ ๒๕๖๕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ที่ส่วนงาน และส่งให้สถาบันวิจัยทราบ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01690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/>
                        <a:t>การติดตามและประเมินผลการวิจัย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กุมภาพันธ์- กันยายน ๒๕๖๕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สถาบันวิจัยจะแจ้งเป็นรายบุคคล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81182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/>
                        <a:t>การรับรองการวิจัย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ตุลาคม – พฤศจิกายน ๒๕๖๕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สถาบันวิจัยพุทธศาสตร์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7589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/>
                        <a:t>การเผยแพร่และขอตำแหน่งทางวิชาการ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ธันวาคม ๒๕๖๕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/>
                        <a:t>นักวิจัยเสนอฝ่ายวิชาการ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5973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0902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การให้ทุนวิจัยโดยทุนของส่วนงาน</a:t>
            </a:r>
            <a:br>
              <a:rPr lang="th-TH" dirty="0"/>
            </a:br>
            <a:r>
              <a:rPr lang="th-TH" dirty="0"/>
              <a:t>(หน่วย/สถาบัน/ศูนย์วิจัยประจำคณะ...วิทยาเขต...วิทยาลัยสงฆ์)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th-TH" sz="3200" b="1" dirty="0"/>
              <a:t>ถามนักวิจัยให้ทุนตนเองได้ไหม หรือให้ในนนามครอบครัว</a:t>
            </a:r>
          </a:p>
          <a:p>
            <a:r>
              <a:rPr lang="th-TH" sz="3200" b="1" dirty="0"/>
              <a:t>ได้......</a:t>
            </a:r>
          </a:p>
          <a:p>
            <a:r>
              <a:rPr lang="th-TH" sz="3200" b="1" dirty="0"/>
              <a:t>แต่ต้องดำเนินการในรูปแบบของการบริจาคเงินเข้ากองทุนวิจัยหรือหน่วยวิจัยประจำส่วนงาน</a:t>
            </a:r>
          </a:p>
          <a:p>
            <a:r>
              <a:rPr lang="th-TH" sz="3200" b="1" dirty="0"/>
              <a:t>เพื่อให้ส่วนงานรับทุนและจัดสรรทุนให้ ตามมติกรรมการของหน่วยวิจัยประจำส่วนงาน</a:t>
            </a:r>
          </a:p>
          <a:p>
            <a:endParaRPr lang="th-TH" sz="3200" b="1" dirty="0"/>
          </a:p>
          <a:p>
            <a:r>
              <a:rPr lang="th-TH" sz="3200" b="1" dirty="0"/>
              <a:t>ขอทุนหลวงพ่อ/หลวงปู่/ หรือวัด เพื่อทำวิจัยได้ไหม</a:t>
            </a:r>
          </a:p>
          <a:p>
            <a:r>
              <a:rPr lang="th-TH" sz="3200" b="1" dirty="0"/>
              <a:t>ได้......</a:t>
            </a:r>
          </a:p>
          <a:p>
            <a:r>
              <a:rPr lang="th-TH" sz="3200" b="1" dirty="0"/>
              <a:t>แต่ต้องดำเนินการแบบเดียวกับทุนวิจัยของตนเองและครอบครัว</a:t>
            </a:r>
          </a:p>
        </p:txBody>
      </p:sp>
    </p:spTree>
    <p:extLst>
      <p:ext uri="{BB962C8B-B14F-4D97-AF65-F5344CB8AC3E}">
        <p14:creationId xmlns:p14="http://schemas.microsoft.com/office/powerpoint/2010/main" val="2483082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D32-D963-4685-8A91-5530A6D5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h-TH" dirty="0"/>
              <a:t>การให้ทุนวิจัยโดยทุนของส่วนงาน</a:t>
            </a:r>
            <a:br>
              <a:rPr lang="th-TH" dirty="0"/>
            </a:br>
            <a:r>
              <a:rPr lang="th-TH" dirty="0"/>
              <a:t>(หน่วย/สถาบัน/ศูนย์วิจัยประจำคณะ...วิทยาเขต...วิทยาลัยสงฆ์)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FA0F5-3C7A-456E-89AC-A294833F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385031"/>
            <a:ext cx="12191999" cy="545471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th-TH" sz="3200" b="1" dirty="0"/>
              <a:t>ผลงานวิจัยที่เกิดขึ้นจากการให้ทุนของส่วนงาน</a:t>
            </a:r>
          </a:p>
          <a:p>
            <a:r>
              <a:rPr lang="th-TH" dirty="0"/>
              <a:t>เกิดการพัฒนางานวิจัยที่เป็นสอดคล้องกับศักยภาพการวิจัยของคณาจารย์ (วิจัยเอกลักษณ์ มจร วิจัยเอกสาร)</a:t>
            </a:r>
          </a:p>
          <a:p>
            <a:r>
              <a:rPr lang="th-TH" dirty="0"/>
              <a:t>ตอบสนองการเรียนสอนในสาขาวิชานั้น ๆ </a:t>
            </a:r>
          </a:p>
          <a:p>
            <a:r>
              <a:rPr lang="th-TH" dirty="0"/>
              <a:t>การพัฒนาพื้นที่ชุมชน ที่ส่วนงานตั้งอยู่อย่างต่อเนื่อง เช่น การวิจัยถนนวัฒนธรรม ชุดความรู้ พระพุทธศาสนา</a:t>
            </a:r>
          </a:p>
          <a:p>
            <a:r>
              <a:rPr lang="th-TH" dirty="0"/>
              <a:t>นักวิจัยมีโอกาสการพัฒนาผลงานวิจัยได้มากขึ้น โดยไม่ต้องรอทุนวิจัยจากสถาบันวิจัยหรือทุนจากแหล่งทุนภายนอก</a:t>
            </a:r>
          </a:p>
          <a:p>
            <a:r>
              <a:rPr lang="th-TH" dirty="0"/>
              <a:t>เพิ่มโอกาสในการขอทุนวิจัยในอนาคต เนื่องจากมีประวัติเคยเป็นหัวหน้าโครงการวิจัยมาก่อน </a:t>
            </a:r>
          </a:p>
        </p:txBody>
      </p:sp>
    </p:spTree>
    <p:extLst>
      <p:ext uri="{BB962C8B-B14F-4D97-AF65-F5344CB8AC3E}">
        <p14:creationId xmlns:p14="http://schemas.microsoft.com/office/powerpoint/2010/main" val="1132972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1385</Words>
  <Application>Microsoft Office PowerPoint</Application>
  <PresentationFormat>Widescreen</PresentationFormat>
  <Paragraphs>142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Angsana New</vt:lpstr>
      <vt:lpstr>Arial</vt:lpstr>
      <vt:lpstr>Calibri</vt:lpstr>
      <vt:lpstr>Calibri Light</vt:lpstr>
      <vt:lpstr>Office Theme</vt:lpstr>
      <vt:lpstr>การจัดตั้งหน่วยวิจัยประจำส่วนงาน และการให้ทุนวิจัยโดยทุนของส่วนงาน</vt:lpstr>
      <vt:lpstr>การจัดตั้งหน่วยวิจัยประจำส่วนงาน (โครงการจัดตั้งสถาบัน/ศูนย์วิจัยประจำคณะ...วิทยาเขต...วิทยาลัยสงฆ์)</vt:lpstr>
      <vt:lpstr>การจัดตั้งหน่วยวิจัยประจำส่วนงาน (โครงการจัดตั้งสถาบัน/ศูนย์วิจัยประจำคณะ...วิทยาเขต...วิทยาลัยสงฆ์)</vt:lpstr>
      <vt:lpstr>การจัดตั้งหน่วยวิจัยประจำส่วนงาน (โครงการจัดตั้งสถาบัน/ศูนย์วิจัยประจำคณะ...วิทยาเขต...วิทยาลัยสงฆ์)</vt:lpstr>
      <vt:lpstr>การจัดตั้งหน่วยวิจัยประจำส่วนงาน (โครงการจัดตั้งสถาบัน/ศูนย์วิจัยประจำคณะ...วิทยาเขต...วิทยาลัยสงฆ์)</vt:lpstr>
      <vt:lpstr>การจัดตั้งหน่วยวิจัยประจำส่วนงาน (โครงการจัดตั้งสถาบัน/ศูนย์วิจัยประจำคณะ...วิทยาเขต...วิทยาลัยสงฆ์)</vt:lpstr>
      <vt:lpstr>การจัดตั้งหน่วยวิจัยประจำส่วนงาน (โครงการจัดตั้งสถาบัน/ศูนย์วิจัยประจำคณะ...วิทยาเขต...วิทยาลัยสงฆ์)</vt:lpstr>
      <vt:lpstr>การจัดตั้งหน่วยวิจัยประจำส่วนงาน (โครงการจัดตั้งสถาบัน/ศูนย์วิจัยประจำคณะ...วิทยาเขต...วิทยาลัยสงฆ์)</vt:lpstr>
      <vt:lpstr>การจัดตั้งหน่วยวิจัยประจำส่วนงาน (โครงการจัดตั้งสถาบัน/ศูนย์วิจัยประจำคณะ...วิทยาเขต...วิทยาลัยสงฆ์)</vt:lpstr>
      <vt:lpstr>การให้ทุนวิจัยโดยทุนของส่วนงาน (หน่วย/สถาบัน/ศูนย์วิจัยประจำคณะ...วิทยาเขต...วิทยาลัยสงฆ์)</vt:lpstr>
      <vt:lpstr>การให้ทุนวิจัยโดยทุนของส่วนงาน/หลักสูตร (หน่วย/สถาบัน/ศูนย์วิจัยประจำคณะ...วิทยาเขต...วิทยาลัยสงฆ์)</vt:lpstr>
      <vt:lpstr>การให้ทุนวิจัยโดยทุนของส่วนงาน (หน่วย/สถาบัน/ศูนย์วิจัยประจำคณะ...วิทยาเขต...วิทยาลัยสงฆ์)</vt:lpstr>
      <vt:lpstr>การให้ทุนวิจัยโดยทุนของส่วนงาน (หน่วย/สถาบัน/ศูนย์วิจัยประจำคณะ...วิทยาเขต...วิทยาลัยสงฆ์)</vt:lpstr>
      <vt:lpstr>ช่วงระยะเวลาในการยื่นข้อเสนอโครงการวิจัย โดยทุนวิจัยของส่วนงาน ประจำปี ๒๕๖๕ (หรือทุกปี)</vt:lpstr>
      <vt:lpstr>การให้ทุนวิจัยโดยทุนของส่วนงาน (หน่วย/สถาบัน/ศูนย์วิจัยประจำคณะ...วิทยาเขต...วิทยาลัยสงฆ์)</vt:lpstr>
      <vt:lpstr>การให้ทุนวิจัยโดยทุนของส่วนงาน (หน่วย/สถาบัน/ศูนย์วิจัยประจำคณะ...วิทยาเขต...วิทยาลัยสงฆ์)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การจัดตั้งหน่วยวิจัยประจำส่วนงาน และการให้ทุนอุดหนุนวิจัยโดยทุนของส่วนงาน</dc:title>
  <dc:creator>Suthit Oboun</dc:creator>
  <cp:lastModifiedBy>Suthit Oboun</cp:lastModifiedBy>
  <cp:revision>23</cp:revision>
  <dcterms:created xsi:type="dcterms:W3CDTF">2021-09-07T07:44:16Z</dcterms:created>
  <dcterms:modified xsi:type="dcterms:W3CDTF">2021-09-07T10:59:38Z</dcterms:modified>
</cp:coreProperties>
</file>